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6"/>
  </p:notesMasterIdLst>
  <p:handoutMasterIdLst>
    <p:handoutMasterId r:id="rId31"/>
  </p:handoutMasterIdLst>
  <p:sldIdLst>
    <p:sldId id="261" r:id="rId3"/>
    <p:sldId id="262" r:id="rId4"/>
    <p:sldId id="263" r:id="rId5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91" r:id="rId20"/>
    <p:sldId id="292" r:id="rId21"/>
    <p:sldId id="279" r:id="rId22"/>
    <p:sldId id="286" r:id="rId23"/>
    <p:sldId id="293" r:id="rId24"/>
    <p:sldId id="303" r:id="rId25"/>
    <p:sldId id="308" r:id="rId26"/>
    <p:sldId id="306" r:id="rId27"/>
    <p:sldId id="304" r:id="rId28"/>
    <p:sldId id="307" r:id="rId29"/>
    <p:sldId id="283" r:id="rId30"/>
  </p:sldIdLst>
  <p:sldSz cx="9144000" cy="6858000" type="screen4x3"/>
  <p:notesSz cx="6797675" cy="992632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1pPr>
    <a:lvl2pPr marL="436880" indent="-4889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2pPr>
    <a:lvl3pPr marL="878205" indent="-9906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3pPr>
    <a:lvl4pPr marL="1316355" indent="-14859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4pPr>
    <a:lvl5pPr marL="1757680" indent="-19875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5pPr>
    <a:lvl6pPr marL="1948180" algn="l" defTabSz="779145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6pPr>
    <a:lvl7pPr marL="2338070" algn="l" defTabSz="779145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7pPr>
    <a:lvl8pPr marL="2727325" algn="l" defTabSz="779145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8pPr>
    <a:lvl9pPr marL="3117215" algn="l" defTabSz="779145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PMingLiU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680"/>
    <a:srgbClr val="FAAF19"/>
    <a:srgbClr val="0000CC"/>
    <a:srgbClr val="DFD27C"/>
    <a:srgbClr val="00AFAD"/>
    <a:srgbClr val="373C64"/>
    <a:srgbClr val="BDD0A0"/>
    <a:srgbClr val="969696"/>
    <a:srgbClr val="40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59" autoAdjust="0"/>
  </p:normalViewPr>
  <p:slideViewPr>
    <p:cSldViewPr>
      <p:cViewPr>
        <p:scale>
          <a:sx n="70" d="100"/>
          <a:sy n="70" d="100"/>
        </p:scale>
        <p:origin x="-157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62" y="-108"/>
      </p:cViewPr>
      <p:guideLst>
        <p:guide orient="horz" pos="3131"/>
        <p:guide orient="horz" pos="3127"/>
        <p:guide pos="2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pPr>
              <a:defRPr/>
            </a:pPr>
            <a:fld id="{9FED09BD-E0FE-42C2-A17E-BB8C0F260ADF}" type="datetimeFigureOut">
              <a:rPr lang="zh-TW" altLang="en-US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pPr>
              <a:defRPr/>
            </a:pPr>
            <a:fld id="{AECF4A7E-63DC-49A2-A81C-2B3A34E0938B}" type="slidenum">
              <a:rPr lang="zh-TW" altLang="en-US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026016-9BD9-46CC-9CEA-AA668E7F28E7}" type="datetimeFigureOut">
              <a:rPr lang="zh-TW" altLang="en-US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 noProof="0" smtClean="0"/>
              <a:t>按一下以編輯母片文字樣式</a:t>
            </a:r>
            <a:endParaRPr lang="zh-TW" altLang="en-US" noProof="0" smtClean="0"/>
          </a:p>
          <a:p>
            <a:pPr lvl="1"/>
            <a:r>
              <a:rPr lang="zh-TW" altLang="en-US" noProof="0" smtClean="0"/>
              <a:t>第二層</a:t>
            </a:r>
            <a:endParaRPr lang="zh-TW" altLang="en-US" noProof="0" smtClean="0"/>
          </a:p>
          <a:p>
            <a:pPr lvl="2"/>
            <a:r>
              <a:rPr lang="zh-TW" altLang="en-US" noProof="0" smtClean="0"/>
              <a:t>第三層</a:t>
            </a:r>
            <a:endParaRPr lang="zh-TW" altLang="en-US" noProof="0" smtClean="0"/>
          </a:p>
          <a:p>
            <a:pPr lvl="3"/>
            <a:r>
              <a:rPr lang="zh-TW" altLang="en-US" noProof="0" smtClean="0"/>
              <a:t>第四層</a:t>
            </a:r>
            <a:endParaRPr lang="zh-TW" altLang="en-US" noProof="0" smtClean="0"/>
          </a:p>
          <a:p>
            <a:pPr lvl="4"/>
            <a:r>
              <a:rPr lang="zh-TW" altLang="en-US" noProof="0" smtClean="0"/>
              <a:t>第五層</a:t>
            </a:r>
            <a:endParaRPr lang="zh-TW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FFD263-08B8-41EA-8C2A-E49F6401F38D}" type="slidenum">
              <a:rPr lang="zh-TW" altLang="en-US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77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6880" algn="l" defTabSz="777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8205" algn="l" defTabSz="777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6355" algn="l" defTabSz="777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7680" algn="l" defTabSz="777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735" algn="l" defTabSz="878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155" algn="l" defTabSz="878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210" algn="l" defTabSz="878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30" algn="l" defTabSz="878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跟财务确定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64BE7-121A-4C3D-B7F3-F4E0AF2E7CC4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FFD263-08B8-41EA-8C2A-E49F6401F38D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12B7C-4E6B-4277-8199-BAB805965435}" type="slidenum">
              <a:rPr lang="zh-TW" altLang="en-US" smtClean="0">
                <a:solidFill>
                  <a:prstClr val="black"/>
                </a:solidFill>
              </a:rPr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1275" y="9428164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9" tIns="46119" rIns="92239" bIns="46119" anchor="b"/>
          <a:lstStyle>
            <a:lvl1pPr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094666-1FDC-4D2B-910E-92815BA6128C}" type="slidenum">
              <a:rPr lang="en-US" altLang="zh-TW" b="0"/>
            </a:fld>
            <a:endParaRPr lang="en-US" altLang="zh-TW" b="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6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6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67FD1E-A68E-414B-8D1F-410C0614E67A}" type="slidenum">
              <a:rPr lang="en-US" altLang="zh-TW" smtClean="0"/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latin typeface="Arial" panose="020B0604020202020204" pitchFamily="34" charset="0"/>
              </a:rPr>
              <a:t>Carbon  Footprint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1680" indent="-285115" defTabSz="930275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1095" indent="-227965" defTabSz="930275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597660" indent="-227965" defTabSz="930275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4225" indent="-227965" defTabSz="930275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0790" indent="-227965" defTabSz="9302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67355" indent="-227965" defTabSz="9302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3920" indent="-227965" defTabSz="9302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0485" indent="-227965" defTabSz="9302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24CCED6F-D509-4BE3-9E3C-64185A4613D3}" type="slidenum">
              <a:rPr lang="en-US" altLang="zh-TW" b="0" smtClean="0">
                <a:solidFill>
                  <a:schemeClr val="tx1"/>
                </a:solidFill>
                <a:ea typeface="华文楷体" pitchFamily="2" charset="-122"/>
              </a:rPr>
            </a:fld>
            <a:endParaRPr lang="en-US" altLang="zh-TW" b="0" smtClean="0">
              <a:solidFill>
                <a:schemeClr val="tx1"/>
              </a:solidFill>
              <a:ea typeface="华文楷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http://163.22.168.15/editor_model/u_editor_v1.asp?id=%7b22D3D773-F9C8-49CA-8CF0-0810D246CAC6%7d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全台湾</a:t>
            </a:r>
            <a:r>
              <a:rPr lang="en-US" altLang="zh-TW" dirty="0" smtClean="0"/>
              <a:t>239</a:t>
            </a:r>
            <a:r>
              <a:rPr lang="zh-TW" altLang="en-US" dirty="0" smtClean="0"/>
              <a:t>座</a:t>
            </a:r>
            <a:r>
              <a:rPr lang="en-US" altLang="zh-TW" dirty="0" smtClean="0"/>
              <a:t>+</a:t>
            </a:r>
            <a:r>
              <a:rPr lang="zh-TW" altLang="en-US" dirty="0" smtClean="0"/>
              <a:t>海外</a:t>
            </a:r>
            <a:r>
              <a:rPr lang="en-US" altLang="zh-TW" dirty="0" smtClean="0"/>
              <a:t>1</a:t>
            </a:r>
            <a:r>
              <a:rPr lang="zh-TW" altLang="en-US" dirty="0" smtClean="0"/>
              <a:t>座 </a:t>
            </a:r>
            <a:r>
              <a:rPr lang="en-US" altLang="zh-TW" dirty="0" smtClean="0"/>
              <a:t>; </a:t>
            </a:r>
            <a:r>
              <a:rPr lang="zh-TW" altLang="en-US" dirty="0" smtClean="0"/>
              <a:t>图书</a:t>
            </a:r>
            <a:r>
              <a:rPr lang="en-US" altLang="zh-TW" dirty="0" smtClean="0"/>
              <a:t>71</a:t>
            </a:r>
            <a:r>
              <a:rPr lang="zh-TW" altLang="en-US" dirty="0" smtClean="0"/>
              <a:t>万余册</a:t>
            </a:r>
            <a:r>
              <a:rPr lang="en-US" altLang="zh-TW" dirty="0" smtClean="0"/>
              <a:t>; </a:t>
            </a:r>
            <a:r>
              <a:rPr lang="zh-TW" altLang="en-US" dirty="0" smtClean="0"/>
              <a:t>人次</a:t>
            </a:r>
            <a:r>
              <a:rPr lang="en-US" altLang="zh-TW" dirty="0" smtClean="0"/>
              <a:t>3960</a:t>
            </a:r>
            <a:r>
              <a:rPr lang="zh-TW" altLang="en-US" dirty="0" smtClean="0"/>
              <a:t>万人次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64BE7-121A-4C3D-B7F3-F4E0AF2E7CC4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http://163.22.168.15/editor_model/u_editor_v1.asp?id=%7b22D3D773-F9C8-49CA-8CF0-0810D246CAC6%7d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全台湾</a:t>
            </a:r>
            <a:r>
              <a:rPr lang="en-US" altLang="zh-TW" dirty="0" smtClean="0"/>
              <a:t>239</a:t>
            </a:r>
            <a:r>
              <a:rPr lang="zh-TW" altLang="en-US" dirty="0" smtClean="0"/>
              <a:t>座</a:t>
            </a:r>
            <a:r>
              <a:rPr lang="en-US" altLang="zh-TW" dirty="0" smtClean="0"/>
              <a:t>+</a:t>
            </a:r>
            <a:r>
              <a:rPr lang="zh-TW" altLang="en-US" dirty="0" smtClean="0"/>
              <a:t>海外</a:t>
            </a:r>
            <a:r>
              <a:rPr lang="en-US" altLang="zh-TW" dirty="0" smtClean="0"/>
              <a:t>1</a:t>
            </a:r>
            <a:r>
              <a:rPr lang="zh-TW" altLang="en-US" dirty="0" smtClean="0"/>
              <a:t>座 </a:t>
            </a:r>
            <a:r>
              <a:rPr lang="en-US" altLang="zh-TW" dirty="0" smtClean="0"/>
              <a:t>; </a:t>
            </a:r>
            <a:r>
              <a:rPr lang="zh-TW" altLang="en-US" dirty="0" smtClean="0"/>
              <a:t>图书</a:t>
            </a:r>
            <a:r>
              <a:rPr lang="en-US" altLang="zh-TW" dirty="0" smtClean="0"/>
              <a:t>71</a:t>
            </a:r>
            <a:r>
              <a:rPr lang="zh-TW" altLang="en-US" dirty="0" smtClean="0"/>
              <a:t>万余册</a:t>
            </a:r>
            <a:r>
              <a:rPr lang="en-US" altLang="zh-TW" dirty="0" smtClean="0"/>
              <a:t>; </a:t>
            </a:r>
            <a:r>
              <a:rPr lang="zh-TW" altLang="en-US" dirty="0" smtClean="0"/>
              <a:t>人次</a:t>
            </a:r>
            <a:r>
              <a:rPr lang="en-US" altLang="zh-TW" dirty="0" smtClean="0"/>
              <a:t>3960</a:t>
            </a:r>
            <a:r>
              <a:rPr lang="zh-TW" altLang="en-US" dirty="0" smtClean="0"/>
              <a:t>万人次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64BE7-121A-4C3D-B7F3-F4E0AF2E7CC4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http://163.22.168.15/editor_model/u_editor_v1.asp?id=%7b22D3D773-F9C8-49CA-8CF0-0810D246CAC6%7d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全台湾</a:t>
            </a:r>
            <a:r>
              <a:rPr lang="en-US" altLang="zh-TW" dirty="0" smtClean="0"/>
              <a:t>239</a:t>
            </a:r>
            <a:r>
              <a:rPr lang="zh-TW" altLang="en-US" dirty="0" smtClean="0"/>
              <a:t>座</a:t>
            </a:r>
            <a:r>
              <a:rPr lang="en-US" altLang="zh-TW" dirty="0" smtClean="0"/>
              <a:t>+</a:t>
            </a:r>
            <a:r>
              <a:rPr lang="zh-TW" altLang="en-US" dirty="0" smtClean="0"/>
              <a:t>海外</a:t>
            </a:r>
            <a:r>
              <a:rPr lang="en-US" altLang="zh-TW" dirty="0" smtClean="0"/>
              <a:t>1</a:t>
            </a:r>
            <a:r>
              <a:rPr lang="zh-TW" altLang="en-US" dirty="0" smtClean="0"/>
              <a:t>座 </a:t>
            </a:r>
            <a:r>
              <a:rPr lang="en-US" altLang="zh-TW" dirty="0" smtClean="0"/>
              <a:t>; </a:t>
            </a:r>
            <a:r>
              <a:rPr lang="zh-TW" altLang="en-US" dirty="0" smtClean="0"/>
              <a:t>图书</a:t>
            </a:r>
            <a:r>
              <a:rPr lang="en-US" altLang="zh-TW" dirty="0" smtClean="0"/>
              <a:t>71</a:t>
            </a:r>
            <a:r>
              <a:rPr lang="zh-TW" altLang="en-US" dirty="0" smtClean="0"/>
              <a:t>万余册</a:t>
            </a:r>
            <a:r>
              <a:rPr lang="en-US" altLang="zh-TW" dirty="0" smtClean="0"/>
              <a:t>; </a:t>
            </a:r>
            <a:r>
              <a:rPr lang="zh-TW" altLang="en-US" dirty="0" smtClean="0"/>
              <a:t>人次</a:t>
            </a:r>
            <a:r>
              <a:rPr lang="en-US" altLang="zh-TW" dirty="0" smtClean="0"/>
              <a:t>3960</a:t>
            </a:r>
            <a:r>
              <a:rPr lang="zh-TW" altLang="en-US" dirty="0" smtClean="0"/>
              <a:t>万人次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64BE7-121A-4C3D-B7F3-F4E0AF2E7CC4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http://163.22.168.15/editor_model/u_editor_v1.asp?id=%7b22D3D773-F9C8-49CA-8CF0-0810D246CAC6%7d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全台湾</a:t>
            </a:r>
            <a:r>
              <a:rPr lang="en-US" altLang="zh-TW" dirty="0" smtClean="0"/>
              <a:t>239</a:t>
            </a:r>
            <a:r>
              <a:rPr lang="zh-TW" altLang="en-US" dirty="0" smtClean="0"/>
              <a:t>座</a:t>
            </a:r>
            <a:r>
              <a:rPr lang="en-US" altLang="zh-TW" dirty="0" smtClean="0"/>
              <a:t>+</a:t>
            </a:r>
            <a:r>
              <a:rPr lang="zh-TW" altLang="en-US" dirty="0" smtClean="0"/>
              <a:t>海外</a:t>
            </a:r>
            <a:r>
              <a:rPr lang="en-US" altLang="zh-TW" dirty="0" smtClean="0"/>
              <a:t>1</a:t>
            </a:r>
            <a:r>
              <a:rPr lang="zh-TW" altLang="en-US" dirty="0" smtClean="0"/>
              <a:t>座 </a:t>
            </a:r>
            <a:r>
              <a:rPr lang="en-US" altLang="zh-TW" dirty="0" smtClean="0"/>
              <a:t>; </a:t>
            </a:r>
            <a:r>
              <a:rPr lang="zh-TW" altLang="en-US" dirty="0" smtClean="0"/>
              <a:t>图书</a:t>
            </a:r>
            <a:r>
              <a:rPr lang="en-US" altLang="zh-TW" dirty="0" smtClean="0"/>
              <a:t>71</a:t>
            </a:r>
            <a:r>
              <a:rPr lang="zh-TW" altLang="en-US" dirty="0" smtClean="0"/>
              <a:t>万余册</a:t>
            </a:r>
            <a:r>
              <a:rPr lang="en-US" altLang="zh-TW" dirty="0" smtClean="0"/>
              <a:t>; </a:t>
            </a:r>
            <a:r>
              <a:rPr lang="zh-TW" altLang="en-US" dirty="0" smtClean="0"/>
              <a:t>人次</a:t>
            </a:r>
            <a:r>
              <a:rPr lang="en-US" altLang="zh-TW" dirty="0" smtClean="0"/>
              <a:t>3960</a:t>
            </a:r>
            <a:r>
              <a:rPr lang="zh-TW" altLang="en-US" dirty="0" smtClean="0"/>
              <a:t>万人次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64BE7-121A-4C3D-B7F3-F4E0AF2E7CC4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2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http://163.22.168.15/editor_model/u_editor_v1.asp?id=%7b22D3D773-F9C8-49CA-8CF0-0810D246CAC6%7d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全台湾</a:t>
            </a:r>
            <a:r>
              <a:rPr lang="en-US" altLang="zh-TW" dirty="0" smtClean="0"/>
              <a:t>239</a:t>
            </a:r>
            <a:r>
              <a:rPr lang="zh-TW" altLang="en-US" dirty="0" smtClean="0"/>
              <a:t>座</a:t>
            </a:r>
            <a:r>
              <a:rPr lang="en-US" altLang="zh-TW" dirty="0" smtClean="0"/>
              <a:t>+</a:t>
            </a:r>
            <a:r>
              <a:rPr lang="zh-TW" altLang="en-US" dirty="0" smtClean="0"/>
              <a:t>海外</a:t>
            </a:r>
            <a:r>
              <a:rPr lang="en-US" altLang="zh-TW" dirty="0" smtClean="0"/>
              <a:t>1</a:t>
            </a:r>
            <a:r>
              <a:rPr lang="zh-TW" altLang="en-US" dirty="0" smtClean="0"/>
              <a:t>座 </a:t>
            </a:r>
            <a:r>
              <a:rPr lang="en-US" altLang="zh-TW" dirty="0" smtClean="0"/>
              <a:t>; </a:t>
            </a:r>
            <a:r>
              <a:rPr lang="zh-TW" altLang="en-US" dirty="0" smtClean="0"/>
              <a:t>图书</a:t>
            </a:r>
            <a:r>
              <a:rPr lang="en-US" altLang="zh-TW" dirty="0" smtClean="0"/>
              <a:t>71</a:t>
            </a:r>
            <a:r>
              <a:rPr lang="zh-TW" altLang="en-US" dirty="0" smtClean="0"/>
              <a:t>万余册</a:t>
            </a:r>
            <a:r>
              <a:rPr lang="en-US" altLang="zh-TW" dirty="0" smtClean="0"/>
              <a:t>; </a:t>
            </a:r>
            <a:r>
              <a:rPr lang="zh-TW" altLang="en-US" dirty="0" smtClean="0"/>
              <a:t>人次</a:t>
            </a:r>
            <a:r>
              <a:rPr lang="en-US" altLang="zh-TW" dirty="0" smtClean="0"/>
              <a:t>3960</a:t>
            </a:r>
            <a:r>
              <a:rPr lang="zh-TW" altLang="en-US" dirty="0" smtClean="0"/>
              <a:t>万人次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64BE7-121A-4C3D-B7F3-F4E0AF2E7CC4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0" y="1040"/>
            <a:ext cx="9144920" cy="68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ctrTitle" hasCustomPrompt="1"/>
          </p:nvPr>
        </p:nvSpPr>
        <p:spPr>
          <a:xfrm>
            <a:off x="827584" y="2564904"/>
            <a:ext cx="7488832" cy="1251575"/>
          </a:xfrm>
          <a:prstGeom prst="rect">
            <a:avLst/>
          </a:prstGeom>
          <a:noFill/>
        </p:spPr>
        <p:txBody>
          <a:bodyPr/>
          <a:lstStyle>
            <a:lvl1pPr algn="ctr">
              <a:defRPr sz="5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</a:t>
            </a:r>
            <a:br>
              <a:rPr lang="en-US" altLang="zh-TW" dirty="0" smtClean="0"/>
            </a:br>
            <a:r>
              <a:rPr lang="zh-TW" altLang="en-US" dirty="0" smtClean="0"/>
              <a:t>標題樣式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5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17990" y="1557337"/>
            <a:ext cx="8508023" cy="4464051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49147" y="404668"/>
            <a:ext cx="7776864" cy="427037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5621" y="-41366"/>
            <a:ext cx="9255240" cy="69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420" indent="0">
              <a:buNone/>
              <a:defRPr sz="2000" b="1"/>
            </a:lvl2pPr>
            <a:lvl3pPr marL="878840" indent="0">
              <a:buNone/>
              <a:defRPr sz="1700" b="1"/>
            </a:lvl3pPr>
            <a:lvl4pPr marL="1318895" indent="0">
              <a:buNone/>
              <a:defRPr sz="1500" b="1"/>
            </a:lvl4pPr>
            <a:lvl5pPr marL="1758315" indent="0">
              <a:buNone/>
              <a:defRPr sz="1500" b="1"/>
            </a:lvl5pPr>
            <a:lvl6pPr marL="2197735" indent="0">
              <a:buNone/>
              <a:defRPr sz="1500" b="1"/>
            </a:lvl6pPr>
            <a:lvl7pPr marL="2637155" indent="0">
              <a:buNone/>
              <a:defRPr sz="1500" b="1"/>
            </a:lvl7pPr>
            <a:lvl8pPr marL="3077210" indent="0">
              <a:buNone/>
              <a:defRPr sz="1500" b="1"/>
            </a:lvl8pPr>
            <a:lvl9pPr marL="3516630" indent="0">
              <a:buNone/>
              <a:defRPr sz="1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420" indent="0">
              <a:buNone/>
              <a:defRPr sz="2000" b="1"/>
            </a:lvl2pPr>
            <a:lvl3pPr marL="878840" indent="0">
              <a:buNone/>
              <a:defRPr sz="1700" b="1"/>
            </a:lvl3pPr>
            <a:lvl4pPr marL="1318895" indent="0">
              <a:buNone/>
              <a:defRPr sz="1500" b="1"/>
            </a:lvl4pPr>
            <a:lvl5pPr marL="1758315" indent="0">
              <a:buNone/>
              <a:defRPr sz="1500" b="1"/>
            </a:lvl5pPr>
            <a:lvl6pPr marL="2197735" indent="0">
              <a:buNone/>
              <a:defRPr sz="1500" b="1"/>
            </a:lvl6pPr>
            <a:lvl7pPr marL="2637155" indent="0">
              <a:buNone/>
              <a:defRPr sz="1500" b="1"/>
            </a:lvl7pPr>
            <a:lvl8pPr marL="3077210" indent="0">
              <a:buNone/>
              <a:defRPr sz="1500" b="1"/>
            </a:lvl8pPr>
            <a:lvl9pPr marL="3516630" indent="0">
              <a:buNone/>
              <a:defRPr sz="1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7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420" indent="0">
              <a:buNone/>
              <a:defRPr sz="1200"/>
            </a:lvl2pPr>
            <a:lvl3pPr marL="878840" indent="0">
              <a:buNone/>
              <a:defRPr sz="900"/>
            </a:lvl3pPr>
            <a:lvl4pPr marL="1318895" indent="0">
              <a:buNone/>
              <a:defRPr sz="900"/>
            </a:lvl4pPr>
            <a:lvl5pPr marL="1758315" indent="0">
              <a:buNone/>
              <a:defRPr sz="900"/>
            </a:lvl5pPr>
            <a:lvl6pPr marL="2197735" indent="0">
              <a:buNone/>
              <a:defRPr sz="900"/>
            </a:lvl6pPr>
            <a:lvl7pPr marL="2637155" indent="0">
              <a:buNone/>
              <a:defRPr sz="900"/>
            </a:lvl7pPr>
            <a:lvl8pPr marL="3077210" indent="0">
              <a:buNone/>
              <a:defRPr sz="900"/>
            </a:lvl8pPr>
            <a:lvl9pPr marL="35166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9420" indent="0">
              <a:buNone/>
              <a:defRPr sz="2700"/>
            </a:lvl2pPr>
            <a:lvl3pPr marL="878840" indent="0">
              <a:buNone/>
              <a:defRPr sz="2300"/>
            </a:lvl3pPr>
            <a:lvl4pPr marL="1318895" indent="0">
              <a:buNone/>
              <a:defRPr sz="2000"/>
            </a:lvl4pPr>
            <a:lvl5pPr marL="1758315" indent="0">
              <a:buNone/>
              <a:defRPr sz="2000"/>
            </a:lvl5pPr>
            <a:lvl6pPr marL="2197735" indent="0">
              <a:buNone/>
              <a:defRPr sz="2000"/>
            </a:lvl6pPr>
            <a:lvl7pPr marL="2637155" indent="0">
              <a:buNone/>
              <a:defRPr sz="2000"/>
            </a:lvl7pPr>
            <a:lvl8pPr marL="3077210" indent="0">
              <a:buNone/>
              <a:defRPr sz="2000"/>
            </a:lvl8pPr>
            <a:lvl9pPr marL="351663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420" indent="0">
              <a:buNone/>
              <a:defRPr sz="1200"/>
            </a:lvl2pPr>
            <a:lvl3pPr marL="878840" indent="0">
              <a:buNone/>
              <a:defRPr sz="900"/>
            </a:lvl3pPr>
            <a:lvl4pPr marL="1318895" indent="0">
              <a:buNone/>
              <a:defRPr sz="900"/>
            </a:lvl4pPr>
            <a:lvl5pPr marL="1758315" indent="0">
              <a:buNone/>
              <a:defRPr sz="900"/>
            </a:lvl5pPr>
            <a:lvl6pPr marL="2197735" indent="0">
              <a:buNone/>
              <a:defRPr sz="900"/>
            </a:lvl6pPr>
            <a:lvl7pPr marL="2637155" indent="0">
              <a:buNone/>
              <a:defRPr sz="900"/>
            </a:lvl7pPr>
            <a:lvl8pPr marL="3077210" indent="0">
              <a:buNone/>
              <a:defRPr sz="900"/>
            </a:lvl8pPr>
            <a:lvl9pPr marL="351663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7916" tIns="43957" rIns="87916" bIns="43957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49216" y="247594"/>
            <a:ext cx="791014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6" tIns="43957" rIns="87916" bIns="43957" numCol="1" anchor="ctr" anchorCtr="0" compatLnSpc="1"/>
          <a:lstStyle/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 smtClean="0"/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83274" y="1567333"/>
            <a:ext cx="7962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6" tIns="43957" rIns="87916" bIns="43957" numCol="1" anchor="t" anchorCtr="0" compatLnSpc="1"/>
          <a:lstStyle/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 smtClean="0"/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8828377" y="6597352"/>
            <a:ext cx="330497" cy="217186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9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9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</a:fld>
            <a:endParaRPr lang="zh-TW" altLang="en-US" sz="900" b="0" dirty="0" smtClean="0">
              <a:solidFill>
                <a:schemeClr val="bg1">
                  <a:lumMod val="85000"/>
                </a:schemeClr>
              </a:solidFill>
              <a:ea typeface="STKaiti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5pPr>
      <a:lvl6pPr marL="43942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6pPr>
      <a:lvl7pPr marL="87884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7pPr>
      <a:lvl8pPr marL="1318895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8pPr>
      <a:lvl9pPr marL="1758315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anose="020B0604020202020204" pitchFamily="34" charset="0"/>
          <a:ea typeface="Microsoft JhengHei" panose="020B0604030504040204" pitchFamily="34" charset="-120"/>
        </a:defRPr>
      </a:lvl9pPr>
    </p:titleStyle>
    <p:bodyStyle>
      <a:lvl1pPr marL="328930" indent="-3289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05" indent="-27432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0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970" indent="-2190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755" indent="-2190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45" indent="-219710" algn="l" defTabSz="87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500" indent="-219710" algn="l" defTabSz="87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20" indent="-219710" algn="l" defTabSz="87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40" indent="-219710" algn="l" defTabSz="878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20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40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895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15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735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155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210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30" algn="l" defTabSz="8788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microsoft.com/office/2007/relationships/hdphoto" Target="../media/image56.wdp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image53.wdp"/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jpeg"/><Relationship Id="rId8" Type="http://schemas.openxmlformats.org/officeDocument/2006/relationships/image" Target="../media/image64.jpeg"/><Relationship Id="rId7" Type="http://schemas.openxmlformats.org/officeDocument/2006/relationships/image" Target="../media/image63.png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74.jpeg"/><Relationship Id="rId17" Type="http://schemas.openxmlformats.org/officeDocument/2006/relationships/image" Target="../media/image73.jpeg"/><Relationship Id="rId16" Type="http://schemas.openxmlformats.org/officeDocument/2006/relationships/image" Target="../media/image72.jpeg"/><Relationship Id="rId15" Type="http://schemas.openxmlformats.org/officeDocument/2006/relationships/image" Target="../media/image71.png"/><Relationship Id="rId14" Type="http://schemas.openxmlformats.org/officeDocument/2006/relationships/image" Target="../media/image70.jpeg"/><Relationship Id="rId13" Type="http://schemas.openxmlformats.org/officeDocument/2006/relationships/image" Target="../media/image69.jpeg"/><Relationship Id="rId12" Type="http://schemas.openxmlformats.org/officeDocument/2006/relationships/image" Target="../media/image68.jpeg"/><Relationship Id="rId11" Type="http://schemas.openxmlformats.org/officeDocument/2006/relationships/image" Target="../media/image67.jpeg"/><Relationship Id="rId10" Type="http://schemas.openxmlformats.org/officeDocument/2006/relationships/image" Target="../media/image66.jpeg"/><Relationship Id="rId1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2.jpeg"/><Relationship Id="rId7" Type="http://schemas.openxmlformats.org/officeDocument/2006/relationships/image" Target="../media/image81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86.wdp"/><Relationship Id="rId3" Type="http://schemas.openxmlformats.org/officeDocument/2006/relationships/image" Target="../media/image85.png"/><Relationship Id="rId2" Type="http://schemas.microsoft.com/office/2007/relationships/hdphoto" Target="../media/image84.wdp"/><Relationship Id="rId1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8.jpeg"/><Relationship Id="rId1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jpeg"/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jpeg"/><Relationship Id="rId8" Type="http://schemas.openxmlformats.org/officeDocument/2006/relationships/image" Target="../media/image105.jpeg"/><Relationship Id="rId7" Type="http://schemas.openxmlformats.org/officeDocument/2006/relationships/image" Target="../media/image104.jpeg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microsoft.com/office/2007/relationships/hdphoto" Target="../media/image16.wdp"/><Relationship Id="rId7" Type="http://schemas.openxmlformats.org/officeDocument/2006/relationships/image" Target="../media/image15.pn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21.jpeg"/><Relationship Id="rId12" Type="http://schemas.openxmlformats.org/officeDocument/2006/relationships/image" Target="../media/image20.jpe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9.png"/><Relationship Id="rId7" Type="http://schemas.openxmlformats.org/officeDocument/2006/relationships/image" Target="../media/image28.jpe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 bwMode="auto">
          <a:xfrm>
            <a:off x="-324544" y="6635309"/>
            <a:ext cx="1440160" cy="288032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TW" sz="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STKaiti"/>
                <a:cs typeface="STKaiti"/>
              </a:rPr>
              <a:t>201710V1.0</a:t>
            </a:r>
            <a:endParaRPr kumimoji="0" lang="zh-TW" altLang="en-US" sz="800" b="0" i="1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ea typeface="STKaiti"/>
              <a:cs typeface="STKaiti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9036496" cy="1251575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zh-TW" altLang="en-US" sz="5400" dirty="0">
                <a:solidFill>
                  <a:srgbClr val="004E6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美特科技</a:t>
            </a:r>
            <a:r>
              <a:rPr lang="en-US" altLang="zh-TW" sz="5400" dirty="0">
                <a:solidFill>
                  <a:srgbClr val="004E6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5400" dirty="0">
                <a:solidFill>
                  <a:srgbClr val="004E6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苏州</a:t>
            </a:r>
            <a:r>
              <a:rPr lang="en-US" altLang="zh-TW" sz="5400" dirty="0">
                <a:solidFill>
                  <a:srgbClr val="004E6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5400" dirty="0">
                <a:solidFill>
                  <a:srgbClr val="004E6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有限公司简介</a:t>
            </a:r>
            <a:endParaRPr lang="zh-TW" altLang="en-US" sz="5400" dirty="0">
              <a:solidFill>
                <a:srgbClr val="004E6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副標題 5"/>
          <p:cNvSpPr txBox="1">
            <a:spLocks noChangeArrowheads="1"/>
          </p:cNvSpPr>
          <p:nvPr/>
        </p:nvSpPr>
        <p:spPr bwMode="auto">
          <a:xfrm>
            <a:off x="5292080" y="5952504"/>
            <a:ext cx="386645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lnSpc>
                <a:spcPts val="2800"/>
              </a:lnSpc>
              <a:buClr>
                <a:schemeClr val="accent2"/>
              </a:buClr>
              <a:buFont typeface="Wingdings 2" pitchFamily="18" charset="2"/>
              <a:buNone/>
            </a:pPr>
            <a:r>
              <a:rPr lang="zh-CN" altLang="en-US" sz="2000" b="0" i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简报者：人力资源开发与管理部</a:t>
            </a:r>
            <a:endParaRPr lang="en-US" altLang="zh-CN" sz="2000" b="0" i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2800"/>
              </a:lnSpc>
              <a:buClr>
                <a:schemeClr val="accent2"/>
              </a:buClr>
              <a:buFont typeface="Wingdings 2" pitchFamily="18" charset="2"/>
              <a:buNone/>
            </a:pPr>
            <a:r>
              <a:rPr lang="zh-TW" altLang="en-US" sz="2000" b="0" i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    期</a:t>
            </a:r>
            <a:r>
              <a:rPr lang="zh-CN" altLang="en-US" sz="2000" b="0" i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2000" b="0" i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</a:t>
            </a:r>
            <a:r>
              <a:rPr lang="en-US" altLang="zh-CN" sz="2000" b="0" i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.18.2019</a:t>
            </a:r>
            <a:endParaRPr lang="en-US" altLang="zh-TW" sz="2000" b="0" i="1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1" cstate="screen"/>
          <a:srcRect l="16898" t="12330" b="16360"/>
          <a:stretch>
            <a:fillRect/>
          </a:stretch>
        </p:blipFill>
        <p:spPr bwMode="auto">
          <a:xfrm>
            <a:off x="0" y="-152401"/>
            <a:ext cx="91440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 14"/>
          <p:cNvSpPr/>
          <p:nvPr/>
        </p:nvSpPr>
        <p:spPr bwMode="auto">
          <a:xfrm>
            <a:off x="6131018" y="1913717"/>
            <a:ext cx="2704627" cy="4011561"/>
          </a:xfrm>
          <a:prstGeom prst="roundRect">
            <a:avLst>
              <a:gd name="adj" fmla="val 3144"/>
            </a:avLst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endParaRPr lang="zh-TW" altLang="en-US" sz="1200">
              <a:solidFill>
                <a:prstClr val="black"/>
              </a:solidFill>
              <a:ea typeface="STKaiti"/>
              <a:cs typeface="STKaiti"/>
            </a:endParaRPr>
          </a:p>
        </p:txBody>
      </p:sp>
      <p:pic>
        <p:nvPicPr>
          <p:cNvPr id="23" name="Picture 6" descr="E:\Merry_allen\Merry_2012設計案\MERHDT1115(ID1132)_HDT轉PSS\3D-Render\HDT1115-B_White_121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r="20124"/>
          <a:stretch>
            <a:fillRect/>
          </a:stretch>
        </p:blipFill>
        <p:spPr bwMode="auto">
          <a:xfrm>
            <a:off x="6508727" y="2174287"/>
            <a:ext cx="904396" cy="11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 descr="HDT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5806" y="3910426"/>
            <a:ext cx="869386" cy="1171900"/>
          </a:xfrm>
          <a:prstGeom prst="rect">
            <a:avLst/>
          </a:prstGeom>
        </p:spPr>
      </p:pic>
      <p:pic>
        <p:nvPicPr>
          <p:cNvPr id="25" name="Picture 2" descr="http://meho.merry.com.tw/docs/sample/G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85" y="3939113"/>
            <a:ext cx="974768" cy="1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 15"/>
          <p:cNvSpPr/>
          <p:nvPr/>
        </p:nvSpPr>
        <p:spPr bwMode="auto">
          <a:xfrm>
            <a:off x="6508728" y="1546358"/>
            <a:ext cx="1906767" cy="51848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r>
              <a:rPr lang="en-US" altLang="zh-TW" sz="1700" dirty="0" smtClean="0">
                <a:solidFill>
                  <a:prstClr val="white"/>
                </a:solidFill>
                <a:ea typeface="+mj-ea"/>
                <a:cs typeface="STKaiti"/>
              </a:rPr>
              <a:t>Headset</a:t>
            </a:r>
            <a:endParaRPr lang="zh-TW" altLang="en-US" sz="1700" dirty="0">
              <a:solidFill>
                <a:prstClr val="white"/>
              </a:solidFill>
              <a:ea typeface="+mj-ea"/>
              <a:cs typeface="STKaiti"/>
            </a:endParaRPr>
          </a:p>
        </p:txBody>
      </p:sp>
      <p:pic>
        <p:nvPicPr>
          <p:cNvPr id="32" name="Picture 3" descr="E:\Merry_allen\Merry_2012設計案\EMC328(MEREMC1209(6mm扁線)\3D-Render\EMC328(MIC)-Black01_121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"/>
          <a:stretch>
            <a:fillRect/>
          </a:stretch>
        </p:blipFill>
        <p:spPr bwMode="auto">
          <a:xfrm>
            <a:off x="7784819" y="2457128"/>
            <a:ext cx="794064" cy="6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7492454" y="5230698"/>
            <a:ext cx="14832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游戏耳机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354402" y="3167745"/>
            <a:ext cx="1261884" cy="5663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音乐通讯耳机</a:t>
            </a:r>
            <a:endParaRPr lang="en-US" altLang="zh-TW" sz="1400" b="0" dirty="0" smtClean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altLang="zh-TW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蓝</a:t>
            </a:r>
            <a:r>
              <a:rPr lang="zh-CN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牙</a:t>
            </a:r>
            <a:r>
              <a:rPr lang="en-US" altLang="zh-TW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94384" y="3363139"/>
            <a:ext cx="14832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免持听筒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67736" y="5037910"/>
            <a:ext cx="166043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无线耳机</a:t>
            </a:r>
            <a:endParaRPr lang="en-US" altLang="zh-TW" sz="1400" b="0" dirty="0" smtClean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altLang="zh-TW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en-US" altLang="zh-TW" sz="1400" b="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2.4GHz/5.8GHz)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8855579" y="6571293"/>
            <a:ext cx="282407" cy="186409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700" b="0" dirty="0" smtClean="0">
                <a:solidFill>
                  <a:schemeClr val="bg1"/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700" b="0" dirty="0" smtClean="0">
                <a:solidFill>
                  <a:schemeClr val="bg1"/>
                </a:solidFill>
                <a:ea typeface="STKaiti" charset="-120"/>
              </a:rPr>
            </a:fld>
            <a:endParaRPr lang="zh-TW" altLang="en-US" sz="700" b="0" dirty="0" smtClean="0">
              <a:solidFill>
                <a:schemeClr val="bg1"/>
              </a:solidFill>
              <a:ea typeface="STKaiti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圓角矩形 22"/>
          <p:cNvSpPr/>
          <p:nvPr/>
        </p:nvSpPr>
        <p:spPr bwMode="auto">
          <a:xfrm>
            <a:off x="5441591" y="3883101"/>
            <a:ext cx="2808312" cy="1362601"/>
          </a:xfrm>
          <a:prstGeom prst="roundRect">
            <a:avLst>
              <a:gd name="adj" fmla="val 7370"/>
            </a:avLst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endParaRPr lang="zh-TW" altLang="en-US" sz="1200">
              <a:solidFill>
                <a:prstClr val="black"/>
              </a:solidFill>
              <a:ea typeface="STKaiti"/>
              <a:cs typeface="STKaiti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5724129" y="3621022"/>
            <a:ext cx="2243239" cy="51848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r>
              <a:rPr lang="en-US" altLang="zh-TW" sz="1800" dirty="0" smtClean="0">
                <a:solidFill>
                  <a:prstClr val="white"/>
                </a:solidFill>
                <a:ea typeface="+mj-ea"/>
                <a:cs typeface="STKaiti"/>
              </a:rPr>
              <a:t>Speaker System</a:t>
            </a:r>
            <a:endParaRPr lang="zh-TW" altLang="en-US" sz="1800" dirty="0">
              <a:solidFill>
                <a:prstClr val="white"/>
              </a:solidFill>
              <a:ea typeface="+mj-ea"/>
              <a:cs typeface="STKaiti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59490" y="4250799"/>
            <a:ext cx="2527704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205" indent="-2432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Wi-Fi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 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AI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 音响</a:t>
            </a:r>
            <a:endParaRPr lang="zh-TW" altLang="en-US" sz="1500" b="0" dirty="0">
              <a:solidFill>
                <a:srgbClr val="323232"/>
              </a:solidFill>
              <a:latin typeface="+mj-ea"/>
              <a:ea typeface="+mj-ea"/>
            </a:endParaRPr>
          </a:p>
          <a:p>
            <a:pPr marL="243205" indent="-2432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可携式立体声音响</a:t>
            </a:r>
            <a:endParaRPr lang="zh-TW" altLang="en-US" sz="1500" b="0" dirty="0">
              <a:solidFill>
                <a:srgbClr val="323232"/>
              </a:solidFill>
              <a:latin typeface="+mj-ea"/>
              <a:ea typeface="+mj-ea"/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8855579" y="6571293"/>
            <a:ext cx="282406" cy="186409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</a:fld>
            <a:endParaRPr lang="zh-TW" altLang="en-US" sz="700" b="0" dirty="0" smtClean="0">
              <a:solidFill>
                <a:schemeClr val="bg1">
                  <a:lumMod val="85000"/>
                </a:schemeClr>
              </a:solidFill>
              <a:ea typeface="STKaiti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27659" r="11900" b="12479"/>
          <a:stretch>
            <a:fillRect/>
          </a:stretch>
        </p:blipFill>
        <p:spPr bwMode="auto">
          <a:xfrm>
            <a:off x="0" y="-203200"/>
            <a:ext cx="9159984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 bwMode="auto">
          <a:xfrm>
            <a:off x="531246" y="4648349"/>
            <a:ext cx="3896738" cy="1468951"/>
          </a:xfrm>
          <a:prstGeom prst="roundRect">
            <a:avLst>
              <a:gd name="adj" fmla="val 4970"/>
            </a:avLst>
          </a:prstGeom>
          <a:solidFill>
            <a:srgbClr val="FFFFFF">
              <a:alpha val="98039"/>
            </a:srgb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endParaRPr lang="zh-TW" altLang="en-US" sz="1200" dirty="0">
              <a:solidFill>
                <a:prstClr val="black"/>
              </a:solidFill>
              <a:ea typeface="STKaiti"/>
              <a:cs typeface="STKaiti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9786" y="4916007"/>
            <a:ext cx="4262847" cy="77118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高效能微机电麦克风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/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电容式麦克风</a:t>
            </a:r>
            <a:endParaRPr lang="en-US" altLang="zh-TW" sz="1500" b="0" dirty="0">
              <a:solidFill>
                <a:srgbClr val="323232"/>
              </a:solidFill>
              <a:latin typeface="+mj-ea"/>
              <a:ea typeface="+mj-ea"/>
            </a:endParaRPr>
          </a:p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指向性微机电麦克风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/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电容式麦克风</a:t>
            </a:r>
            <a:endParaRPr lang="en-US" altLang="zh-TW" sz="1500" b="0" dirty="0">
              <a:solidFill>
                <a:srgbClr val="323232"/>
              </a:solidFill>
              <a:latin typeface="+mj-ea"/>
              <a:ea typeface="+mj-ea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1115294" y="4389107"/>
            <a:ext cx="2728643" cy="4800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r>
              <a:rPr lang="en-US" altLang="zh-TW" sz="1800" dirty="0" smtClean="0">
                <a:solidFill>
                  <a:prstClr val="white"/>
                </a:solidFill>
                <a:ea typeface="+mj-ea"/>
                <a:cs typeface="STKaiti"/>
              </a:rPr>
              <a:t>ECM/MEMS</a:t>
            </a:r>
            <a:endParaRPr lang="zh-TW" altLang="en-US" sz="1800" dirty="0">
              <a:solidFill>
                <a:prstClr val="white"/>
              </a:solidFill>
              <a:ea typeface="+mj-ea"/>
              <a:cs typeface="STKaiti"/>
            </a:endParaRP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8855579" y="6571293"/>
            <a:ext cx="282406" cy="186409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</a:fld>
            <a:endParaRPr lang="zh-TW" altLang="en-US" sz="700" b="0" dirty="0" smtClean="0">
              <a:solidFill>
                <a:schemeClr val="bg1">
                  <a:lumMod val="85000"/>
                </a:schemeClr>
              </a:solidFill>
              <a:ea typeface="STKaiti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" b="16664"/>
          <a:stretch>
            <a:fillRect/>
          </a:stretch>
        </p:blipFill>
        <p:spPr bwMode="auto">
          <a:xfrm flipH="1">
            <a:off x="1" y="0"/>
            <a:ext cx="914399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 bwMode="auto">
          <a:xfrm>
            <a:off x="450928" y="738973"/>
            <a:ext cx="3409604" cy="2820315"/>
          </a:xfrm>
          <a:prstGeom prst="roundRect">
            <a:avLst>
              <a:gd name="adj" fmla="val 5139"/>
            </a:avLst>
          </a:prstGeom>
          <a:solidFill>
            <a:srgbClr val="FFFFFF">
              <a:alpha val="98039"/>
            </a:srgb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endParaRPr lang="zh-TW" altLang="en-US" sz="1200" dirty="0">
              <a:solidFill>
                <a:prstClr val="black"/>
              </a:solidFill>
              <a:ea typeface="STKaiti"/>
              <a:cs typeface="STKaiti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914" y="1012819"/>
            <a:ext cx="3402618" cy="180993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微型扬声器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: </a:t>
            </a:r>
            <a:br>
              <a:rPr lang="en-US" altLang="zh-TW" sz="1500" b="0" dirty="0">
                <a:solidFill>
                  <a:srgbClr val="323232"/>
                </a:solidFill>
                <a:latin typeface="+mj-ea"/>
                <a:ea typeface="+mj-ea"/>
              </a:rPr>
            </a:b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高阶笔记本电脑 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/ 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智慧手机</a:t>
            </a:r>
            <a:endParaRPr lang="en-US" altLang="zh-TW" sz="1500" b="0" dirty="0" smtClean="0">
              <a:solidFill>
                <a:srgbClr val="323232"/>
              </a:solidFill>
              <a:latin typeface="+mj-ea"/>
              <a:ea typeface="+mj-ea"/>
            </a:endParaRPr>
          </a:p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高效能扬声器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: </a:t>
            </a:r>
            <a:br>
              <a:rPr lang="en-US" altLang="zh-TW" sz="1500" b="0" dirty="0">
                <a:solidFill>
                  <a:srgbClr val="323232"/>
                </a:solidFill>
                <a:latin typeface="+mj-ea"/>
                <a:ea typeface="+mj-ea"/>
              </a:rPr>
            </a:b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TWS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耳机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/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平板计算机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/VOIP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网络电话</a:t>
            </a:r>
            <a:r>
              <a:rPr lang="en-US" altLang="zh-TW" sz="1500" b="0" dirty="0" smtClean="0">
                <a:solidFill>
                  <a:srgbClr val="323232"/>
                </a:solidFill>
                <a:latin typeface="+mj-ea"/>
                <a:ea typeface="+mj-ea"/>
              </a:rPr>
              <a:t>/</a:t>
            </a:r>
            <a:r>
              <a:rPr lang="zh-TW" altLang="en-US" sz="1500" b="0" dirty="0" smtClean="0">
                <a:solidFill>
                  <a:srgbClr val="323232"/>
                </a:solidFill>
                <a:latin typeface="+mj-ea"/>
                <a:ea typeface="+mj-ea"/>
              </a:rPr>
              <a:t>智能家居装置</a:t>
            </a:r>
            <a:endParaRPr lang="en-US" altLang="zh-TW" sz="1500" b="0" dirty="0">
              <a:solidFill>
                <a:srgbClr val="323232"/>
              </a:solidFill>
              <a:latin typeface="+mj-ea"/>
              <a:ea typeface="+mj-ea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1007564" y="449251"/>
            <a:ext cx="2296335" cy="51848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r>
              <a:rPr lang="en-US" altLang="zh-TW" sz="1700" dirty="0" smtClean="0">
                <a:solidFill>
                  <a:prstClr val="white"/>
                </a:solidFill>
                <a:ea typeface="+mj-ea"/>
                <a:cs typeface="STKaiti"/>
              </a:rPr>
              <a:t>Speaker</a:t>
            </a:r>
            <a:endParaRPr lang="zh-TW" altLang="en-US" sz="1700" dirty="0">
              <a:solidFill>
                <a:prstClr val="white"/>
              </a:solidFill>
              <a:ea typeface="+mj-ea"/>
              <a:cs typeface="STKaiti"/>
            </a:endParaRP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8855579" y="6571293"/>
            <a:ext cx="282406" cy="186409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</a:fld>
            <a:endParaRPr lang="zh-TW" altLang="en-US" sz="700" b="0" dirty="0" smtClean="0">
              <a:solidFill>
                <a:schemeClr val="bg1">
                  <a:lumMod val="85000"/>
                </a:schemeClr>
              </a:solidFill>
              <a:ea typeface="STKaiti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"/>
          <a:stretch>
            <a:fillRect/>
          </a:stretch>
        </p:blipFill>
        <p:spPr>
          <a:xfrm>
            <a:off x="0" y="0"/>
            <a:ext cx="9230061" cy="696000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 bwMode="auto">
          <a:xfrm>
            <a:off x="4355975" y="3055644"/>
            <a:ext cx="4248473" cy="2965645"/>
          </a:xfrm>
          <a:prstGeom prst="roundRect">
            <a:avLst>
              <a:gd name="adj" fmla="val 5782"/>
            </a:avLst>
          </a:prstGeom>
          <a:solidFill>
            <a:srgbClr val="FFFFFF">
              <a:alpha val="98039"/>
            </a:srgb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endParaRPr lang="zh-TW" altLang="en-US" sz="1200" dirty="0">
              <a:solidFill>
                <a:prstClr val="black"/>
              </a:solidFill>
              <a:ea typeface="STKaiti"/>
              <a:cs typeface="STKaiti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5358673" y="2796405"/>
            <a:ext cx="2243077" cy="51848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r>
              <a:rPr lang="en-US" altLang="zh-TW" sz="1700" dirty="0" smtClean="0">
                <a:solidFill>
                  <a:prstClr val="white"/>
                </a:solidFill>
                <a:ea typeface="+mj-ea"/>
                <a:cs typeface="STKaiti"/>
              </a:rPr>
              <a:t>Battery Solution</a:t>
            </a:r>
            <a:endParaRPr lang="en-US" altLang="zh-TW" sz="1700" dirty="0">
              <a:solidFill>
                <a:prstClr val="white"/>
              </a:solidFill>
              <a:ea typeface="+mj-ea"/>
              <a:cs typeface="STKaiti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62376" y="3455962"/>
            <a:ext cx="2169865" cy="111743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通用型行动电源</a:t>
            </a:r>
            <a:endParaRPr lang="zh-TW" altLang="en-US" sz="1500" b="0" dirty="0" smtClean="0">
              <a:solidFill>
                <a:srgbClr val="32323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背匣式行动电源</a:t>
            </a:r>
            <a:endParaRPr lang="zh-TW" altLang="en-US" sz="1500" b="0" dirty="0" smtClean="0">
              <a:solidFill>
                <a:srgbClr val="32323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电池模块</a:t>
            </a:r>
            <a:endParaRPr lang="en-US" altLang="zh-TW" sz="1500" b="0" dirty="0">
              <a:solidFill>
                <a:srgbClr val="32323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69639" y="5013817"/>
            <a:ext cx="877668" cy="7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22" descr="SBP866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7" r="48745"/>
                    </a14:imgEffect>
                  </a14:imgLayer>
                </a14:imgProps>
              </a:ext>
            </a:extLst>
          </a:blip>
          <a:srcRect r="50000" b="-2543"/>
          <a:stretch>
            <a:fillRect/>
          </a:stretch>
        </p:blipFill>
        <p:spPr>
          <a:xfrm>
            <a:off x="7648780" y="5024708"/>
            <a:ext cx="518088" cy="745432"/>
          </a:xfrm>
          <a:prstGeom prst="rect">
            <a:avLst/>
          </a:prstGeom>
        </p:spPr>
      </p:pic>
      <p:pic>
        <p:nvPicPr>
          <p:cNvPr id="25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59" y="5025883"/>
            <a:ext cx="986930" cy="6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467359" y="3455962"/>
            <a:ext cx="2264046" cy="111743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无线充电产品</a:t>
            </a:r>
            <a:endParaRPr lang="en-US" altLang="zh-TW" sz="1500" b="0" dirty="0" smtClean="0">
              <a:solidFill>
                <a:srgbClr val="32323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无线耳机充电盒</a:t>
            </a:r>
            <a:endParaRPr lang="en-US" altLang="zh-TW" sz="1500" b="0" dirty="0" smtClean="0">
              <a:solidFill>
                <a:srgbClr val="32323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43205" indent="-2432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500" b="0" dirty="0" smtClean="0">
                <a:solidFill>
                  <a:srgbClr val="32323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电源储能系统</a:t>
            </a:r>
            <a:endParaRPr lang="en-US" altLang="zh-TW" sz="1500" b="0" dirty="0">
              <a:solidFill>
                <a:srgbClr val="32323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1" name="圖片 20" descr="Wireless Charger_main0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4" b="95070" l="7292" r="98438">
                        <a14:foregroundMark x1="47049" y1="27465" x2="52778" y2="3943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647308" y="5089793"/>
            <a:ext cx="762419" cy="518991"/>
          </a:xfrm>
          <a:prstGeom prst="rect">
            <a:avLst/>
          </a:prstGeom>
        </p:spPr>
      </p:pic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8855579" y="6571293"/>
            <a:ext cx="282406" cy="186409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700" b="0" dirty="0" smtClean="0">
                <a:solidFill>
                  <a:schemeClr val="bg1">
                    <a:lumMod val="85000"/>
                  </a:schemeClr>
                </a:solidFill>
                <a:ea typeface="STKaiti" charset="-120"/>
              </a:rPr>
            </a:fld>
            <a:endParaRPr lang="zh-TW" altLang="en-US" sz="700" b="0" dirty="0" smtClean="0">
              <a:solidFill>
                <a:schemeClr val="bg1">
                  <a:lumMod val="85000"/>
                </a:schemeClr>
              </a:solidFill>
              <a:ea typeface="STKaiti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9" y="1244759"/>
            <a:ext cx="7832866" cy="4611601"/>
          </a:xfrm>
          <a:prstGeom prst="rect">
            <a:avLst/>
          </a:prstGeom>
          <a:noFill/>
        </p:spPr>
      </p:pic>
      <p:pic>
        <p:nvPicPr>
          <p:cNvPr id="15363" name="圖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2" y="2830517"/>
            <a:ext cx="899746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37" y="3140075"/>
            <a:ext cx="1176703" cy="3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proaudiowebshop.nl/shop/images/sennheiser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85" y="2927354"/>
            <a:ext cx="1257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upload.wikimedia.org/wikipedia/commons/f/f7/AKG_Log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00" y="2884493"/>
            <a:ext cx="520211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Logitech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3122618"/>
            <a:ext cx="6535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http://www.seeklogo.com/images/K/Koss-logo-E7B7177606-seeklogo.com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37" y="3216275"/>
            <a:ext cx="92612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http://www.proaudioeurope.com/assets/images/original/design/productlogos/AUDIOTECHNICA-logo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98" y="3324227"/>
            <a:ext cx="1538654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http://www.theandroidsoul.com/wp-content/uploads/2012/03/beats-audio-logo.jpg?9d7bd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35" y="2571754"/>
            <a:ext cx="80889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8" descr="http://img.article.pchome.net/00/23/39/71/logo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46" y="2714629"/>
            <a:ext cx="126755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0" descr="http://product.thethirdmedia.com/brandlogo/Logo_3128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5" y="3146426"/>
            <a:ext cx="65942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2" descr="http://big5.thethirdmedia.com/g2b.aspx/product.thethirdmedia.com/brandlogo/Logo_2218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4" y="3254379"/>
            <a:ext cx="75906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http://www.3ggadgetstore.com/custom/webmart_private/spicy_blue/images/3g/Featured_Brands/skullcandy-logo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38" y="2552705"/>
            <a:ext cx="1219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http://nerdreactor.com/wp-content/uploads/2011/07/steelseries-logo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4" y="2182814"/>
            <a:ext cx="470389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8" descr="http://www.seeklogo.com/images/B/Beyerdynamic-logo-C9DE6B814C-seeklogo.com.g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9" b="35162"/>
          <a:stretch>
            <a:fillRect/>
          </a:stretch>
        </p:blipFill>
        <p:spPr bwMode="auto">
          <a:xfrm>
            <a:off x="4281858" y="3165475"/>
            <a:ext cx="95982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30" descr="https://encrypted-tbn2.google.com/images?q=tbn:ANd9GcQb_C9CoW3L_f8L2ITRGzq6IRGptXGYtPKI0GO5QxPvs8JRH4piEA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29" y="2967039"/>
            <a:ext cx="764931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32" descr="http://www.pycomall.com/images/P/p-19645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5" y="3140079"/>
            <a:ext cx="1138604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4" descr="https://encrypted-tbn0.google.com/images?q=tbn:ANd9GcRxxDV2igue6HG4P5jR0Af7c4u0MdCYwvw7y2XQGpjK89p1shuglw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97" y="3341688"/>
            <a:ext cx="1270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2" name="標題 1"/>
          <p:cNvSpPr txBox="1">
            <a:spLocks noChangeArrowheads="1"/>
          </p:cNvSpPr>
          <p:nvPr/>
        </p:nvSpPr>
        <p:spPr bwMode="auto">
          <a:xfrm>
            <a:off x="1487366" y="346077"/>
            <a:ext cx="6318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buFont typeface="Wingdings 2" pitchFamily="18" charset="2"/>
              <a:buNone/>
              <a:defRPr/>
            </a:pPr>
            <a:r>
              <a:rPr lang="zh-CN" altLang="en-US" sz="4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世界知名品牌</a:t>
            </a:r>
            <a:endParaRPr lang="zh-TW" altLang="en-US" sz="42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http://resource.okhqb.com/product/d6/ed/d6ed10631318cbe216d9000f55f15e2c.34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47" y="3708400"/>
            <a:ext cx="1715966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9" descr="http://img1.hqbcdn.com/product/d6/11/d61104d9dbb14a0464a05af41feb113b.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61" y="3662367"/>
            <a:ext cx="207791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4" descr="http://image.tianjimedia.com/uploadImages/2015/181/05/S66T3CW34G4K_52217d99bba12a50742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58" y="1728789"/>
            <a:ext cx="2436934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9" descr="http://www.46ps.com/uploadfile/2015/0606/20150606030552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10899" b="23183"/>
          <a:stretch>
            <a:fillRect/>
          </a:stretch>
        </p:blipFill>
        <p:spPr bwMode="auto">
          <a:xfrm>
            <a:off x="1292470" y="3937005"/>
            <a:ext cx="273294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http://htp.www.benks.com.cn/ProUpfile/2014/9/2014917185715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4" y="1976438"/>
            <a:ext cx="115912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标题 2"/>
          <p:cNvSpPr>
            <a:spLocks noGrp="1" noChangeArrowheads="1"/>
          </p:cNvSpPr>
          <p:nvPr>
            <p:ph type="title"/>
          </p:nvPr>
        </p:nvSpPr>
        <p:spPr bwMode="auto">
          <a:xfrm>
            <a:off x="1647093" y="264195"/>
            <a:ext cx="6318738" cy="644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Ctr="0" compatLnSpc="1"/>
          <a:lstStyle/>
          <a:p>
            <a:pPr defTabSz="741680">
              <a:defRPr/>
            </a:pPr>
            <a:r>
              <a:rPr lang="zh-CN" altLang="en-US" sz="4200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客户群及产品应用</a:t>
            </a:r>
            <a:endParaRPr lang="zh-CN" altLang="en-US" sz="4200" dirty="0" smtClean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50184" name="TextBox 23"/>
          <p:cNvSpPr txBox="1">
            <a:spLocks noChangeArrowheads="1"/>
          </p:cNvSpPr>
          <p:nvPr/>
        </p:nvSpPr>
        <p:spPr bwMode="auto">
          <a:xfrm>
            <a:off x="1547448" y="1403351"/>
            <a:ext cx="2159977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1625" u="sng" dirty="0">
                <a:solidFill>
                  <a:srgbClr val="595959"/>
                </a:solidFill>
                <a:latin typeface="Calibri" panose="020F0502020204030204" pitchFamily="34" charset="0"/>
                <a:ea typeface="Microsoft JhengHei" panose="020B0604030504040204" pitchFamily="34" charset="-120"/>
              </a:rPr>
              <a:t>Amazon </a:t>
            </a:r>
            <a:r>
              <a:rPr lang="zh-CN" altLang="en-US" sz="1625" u="sng" dirty="0">
                <a:solidFill>
                  <a:srgbClr val="595959"/>
                </a:solidFill>
                <a:latin typeface="Calibri" panose="020F0502020204030204" pitchFamily="34" charset="0"/>
                <a:ea typeface="Microsoft JhengHei" panose="020B0604030504040204" pitchFamily="34" charset="-120"/>
              </a:rPr>
              <a:t>亚马逊 </a:t>
            </a:r>
            <a:endParaRPr lang="en-US" altLang="zh-CN" sz="1625" u="sng" dirty="0">
              <a:solidFill>
                <a:srgbClr val="595959"/>
              </a:solidFill>
              <a:latin typeface="Calibri" panose="020F050202020403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0185" name="TextBox 28"/>
          <p:cNvSpPr txBox="1">
            <a:spLocks noChangeArrowheads="1"/>
          </p:cNvSpPr>
          <p:nvPr/>
        </p:nvSpPr>
        <p:spPr bwMode="auto">
          <a:xfrm>
            <a:off x="1526934" y="3775075"/>
            <a:ext cx="2159977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1625" u="sng" dirty="0">
                <a:solidFill>
                  <a:srgbClr val="595959"/>
                </a:solidFill>
                <a:latin typeface="Calibri" panose="020F0502020204030204" pitchFamily="34" charset="0"/>
                <a:ea typeface="Microsoft JhengHei" panose="020B0604030504040204" pitchFamily="34" charset="-120"/>
              </a:rPr>
              <a:t>Google </a:t>
            </a:r>
            <a:r>
              <a:rPr lang="zh-CN" altLang="en-US" sz="1625" u="sng" dirty="0">
                <a:solidFill>
                  <a:srgbClr val="595959"/>
                </a:solidFill>
                <a:latin typeface="Calibri" panose="020F0502020204030204" pitchFamily="34" charset="0"/>
                <a:ea typeface="Microsoft JhengHei" panose="020B0604030504040204" pitchFamily="34" charset="-120"/>
              </a:rPr>
              <a:t>谷歌</a:t>
            </a:r>
            <a:endParaRPr lang="en-US" altLang="zh-CN" sz="1625" u="sng" dirty="0">
              <a:solidFill>
                <a:srgbClr val="595959"/>
              </a:solidFill>
              <a:latin typeface="Calibri" panose="020F050202020403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16395" name="Picture 15" descr="http://pic5.58cdn.com.cn/mobile/big/n_v1bkujjd3axguvlcxkvqd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69" y="1936753"/>
            <a:ext cx="194456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http://img1.cache.netease.com/catchpic/D/DA/DAB54B38650EF84198CA25A3F5822F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85" y="4164017"/>
            <a:ext cx="2842846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Box 11"/>
          <p:cNvSpPr txBox="1">
            <a:spLocks noChangeArrowheads="1"/>
          </p:cNvSpPr>
          <p:nvPr/>
        </p:nvSpPr>
        <p:spPr bwMode="auto">
          <a:xfrm>
            <a:off x="5435112" y="3775075"/>
            <a:ext cx="2161442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1625" u="sng" dirty="0">
                <a:solidFill>
                  <a:srgbClr val="595959"/>
                </a:solidFill>
                <a:latin typeface="Calibri" panose="020F0502020204030204" pitchFamily="34" charset="0"/>
                <a:ea typeface="Microsoft JhengHei" panose="020B0604030504040204" pitchFamily="34" charset="-120"/>
              </a:rPr>
              <a:t>Beats</a:t>
            </a:r>
            <a:endParaRPr lang="zh-CN" altLang="en-US" sz="1625" u="sng" dirty="0">
              <a:solidFill>
                <a:srgbClr val="595959"/>
              </a:solidFill>
              <a:latin typeface="Calibri" panose="020F050202020403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16398" name="Picture 16" descr="http://pic.58pic.com/58pic/15/68/58/80Q58PIC2Yz_10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2" y="1768475"/>
            <a:ext cx="1333500" cy="15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3393124"/>
            <a:ext cx="8568952" cy="3204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990" b="54882" l="1627" r="41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20" r="58808" b="45487"/>
          <a:stretch>
            <a:fillRect/>
          </a:stretch>
        </p:blipFill>
        <p:spPr>
          <a:xfrm>
            <a:off x="323528" y="3393123"/>
            <a:ext cx="2506996" cy="3204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2" b="100000" l="9898" r="89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8101" r="8030"/>
          <a:stretch>
            <a:fillRect/>
          </a:stretch>
        </p:blipFill>
        <p:spPr>
          <a:xfrm>
            <a:off x="885650" y="958662"/>
            <a:ext cx="1598118" cy="243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8402" y="1512353"/>
            <a:ext cx="60783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Amazon Echo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是一款用您的声音控制的免提扬声器，声音链接到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Alexa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语音服务播放音乐，拨打电话，发生和接受信息，新闻，体育，天气，只需要提问即可。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1129" y="345296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Amazon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Echo 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产品特色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1129" y="3831138"/>
            <a:ext cx="57061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自动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语音识别：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在</a:t>
            </a: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光环下藏有七个麦克风阵列，可以听到您从任何方向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提问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。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免提电话信息：</a:t>
            </a: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轻松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地进行</a:t>
            </a: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免提对话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，还</a:t>
            </a: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可以通过语音或文本将信息发送给您的朋友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。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语音控制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居家：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自动搜索附近家居智能设备，并进行控制。</a:t>
            </a:r>
            <a:endParaRPr lang="en-US" altLang="zh-CN" sz="14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声控音乐播放：</a:t>
            </a: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提供语音音乐控制，可以播放您喜爱的歌曲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129" y="606887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互联网家庭时代的到来！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05" y="242064"/>
            <a:ext cx="781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 smtClean="0">
                <a:latin typeface="+mn-ea"/>
                <a:ea typeface="+mn-ea"/>
              </a:rPr>
              <a:t>Amazon Echo</a:t>
            </a:r>
            <a:endParaRPr lang="zh-CN" altLang="en-US" sz="4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3" b="50000"/>
          <a:stretch>
            <a:fillRect/>
          </a:stretch>
        </p:blipFill>
        <p:spPr>
          <a:xfrm>
            <a:off x="327520" y="1196752"/>
            <a:ext cx="2516288" cy="151450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203848" y="1948609"/>
            <a:ext cx="1584176" cy="0"/>
          </a:xfrm>
          <a:prstGeom prst="line">
            <a:avLst/>
          </a:prstGeom>
          <a:ln>
            <a:solidFill>
              <a:srgbClr val="000000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93704" y="1476952"/>
            <a:ext cx="39609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Acoustic Noise Cancelling </a:t>
            </a: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消噪技术</a:t>
            </a:r>
            <a:endParaRPr lang="en-US" altLang="zh-CN" sz="1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可检测耳边的声音，识别噪音，发出修正信号，消除噪音，淡化背景音的干扰，营造淳静的氛围。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t="50000" r="2927" b="3044"/>
          <a:stretch>
            <a:fillRect/>
          </a:stretch>
        </p:blipFill>
        <p:spPr>
          <a:xfrm>
            <a:off x="6156176" y="2711260"/>
            <a:ext cx="2598440" cy="15156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360664" y="3426582"/>
            <a:ext cx="1584176" cy="0"/>
          </a:xfrm>
          <a:prstGeom prst="line">
            <a:avLst/>
          </a:prstGeom>
          <a:ln>
            <a:solidFill>
              <a:srgbClr val="000000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20" y="2776562"/>
            <a:ext cx="3884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消噪等级调节</a:t>
            </a:r>
            <a:endParaRPr lang="en-US" altLang="zh-CN" sz="1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功能按键可让您使用三个设定来调整消噪效果，消噪可以减少不需要的噪音，提供更清晰、更逼真的音频性能。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66643" r="12264"/>
          <a:stretch>
            <a:fillRect/>
          </a:stretch>
        </p:blipFill>
        <p:spPr>
          <a:xfrm>
            <a:off x="251520" y="4236732"/>
            <a:ext cx="2734171" cy="1831162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3203848" y="5040044"/>
            <a:ext cx="1584176" cy="0"/>
          </a:xfrm>
          <a:prstGeom prst="line">
            <a:avLst/>
          </a:prstGeom>
          <a:ln>
            <a:solidFill>
              <a:srgbClr val="000000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3704" y="4359734"/>
            <a:ext cx="39609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TriPort </a:t>
            </a: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声学结构设计</a:t>
            </a:r>
            <a:endParaRPr lang="en-US" altLang="zh-CN" sz="1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TriPort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声学耳机结构利用耳罩外部的排气孔，有效提高音量，无需增加耳罩大小。用户带来更小巧，舒适的耳机佩戴感受，享受更好的声效和消噪效果。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4304" y="188640"/>
            <a:ext cx="6670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>
                <a:latin typeface="+mn-ea"/>
                <a:ea typeface="+mn-ea"/>
              </a:rPr>
              <a:t>BOSE </a:t>
            </a:r>
            <a:r>
              <a:rPr lang="en-US" altLang="zh-CN" sz="4200" b="1" dirty="0" smtClean="0">
                <a:latin typeface="+mn-ea"/>
                <a:ea typeface="+mn-ea"/>
              </a:rPr>
              <a:t>Quiet Comfort</a:t>
            </a:r>
            <a:endParaRPr lang="zh-CN" altLang="en-US" sz="4200" dirty="0">
              <a:latin typeface="+mn-ea"/>
              <a:ea typeface="+mn-ea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985691" y="6237312"/>
            <a:ext cx="442800" cy="44280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1287795" y="6237311"/>
            <a:ext cx="444195" cy="444195"/>
          </a:xfrm>
          <a:custGeom>
            <a:avLst/>
            <a:gdLst>
              <a:gd name="T0" fmla="*/ 900199 w 3896"/>
              <a:gd name="T1" fmla="*/ 1800397 h 3896"/>
              <a:gd name="T2" fmla="*/ 0 w 3896"/>
              <a:gd name="T3" fmla="*/ 900199 h 3896"/>
              <a:gd name="T4" fmla="*/ 900199 w 3896"/>
              <a:gd name="T5" fmla="*/ 0 h 3896"/>
              <a:gd name="T6" fmla="*/ 1800397 w 3896"/>
              <a:gd name="T7" fmla="*/ 900199 h 3896"/>
              <a:gd name="T8" fmla="*/ 900199 w 3896"/>
              <a:gd name="T9" fmla="*/ 1800397 h 3896"/>
              <a:gd name="T10" fmla="*/ 1394661 w 3896"/>
              <a:gd name="T11" fmla="*/ 387714 h 3896"/>
              <a:gd name="T12" fmla="*/ 1241701 w 3896"/>
              <a:gd name="T13" fmla="*/ 387714 h 3896"/>
              <a:gd name="T14" fmla="*/ 974137 w 3896"/>
              <a:gd name="T15" fmla="*/ 655278 h 3896"/>
              <a:gd name="T16" fmla="*/ 401577 w 3896"/>
              <a:gd name="T17" fmla="*/ 540674 h 3896"/>
              <a:gd name="T18" fmla="*/ 324866 w 3896"/>
              <a:gd name="T19" fmla="*/ 616922 h 3896"/>
              <a:gd name="T20" fmla="*/ 783284 w 3896"/>
              <a:gd name="T21" fmla="*/ 846131 h 3896"/>
              <a:gd name="T22" fmla="*/ 569325 w 3896"/>
              <a:gd name="T23" fmla="*/ 1060090 h 3896"/>
              <a:gd name="T24" fmla="*/ 363222 w 3896"/>
              <a:gd name="T25" fmla="*/ 1037446 h 3896"/>
              <a:gd name="T26" fmla="*/ 286973 w 3896"/>
              <a:gd name="T27" fmla="*/ 1113695 h 3896"/>
              <a:gd name="T28" fmla="*/ 554075 w 3896"/>
              <a:gd name="T29" fmla="*/ 1228300 h 3896"/>
              <a:gd name="T30" fmla="*/ 668679 w 3896"/>
              <a:gd name="T31" fmla="*/ 1495402 h 3896"/>
              <a:gd name="T32" fmla="*/ 744928 w 3896"/>
              <a:gd name="T33" fmla="*/ 1419153 h 3896"/>
              <a:gd name="T34" fmla="*/ 722285 w 3896"/>
              <a:gd name="T35" fmla="*/ 1213050 h 3896"/>
              <a:gd name="T36" fmla="*/ 936243 w 3896"/>
              <a:gd name="T37" fmla="*/ 999091 h 3896"/>
              <a:gd name="T38" fmla="*/ 1165452 w 3896"/>
              <a:gd name="T39" fmla="*/ 1457508 h 3896"/>
              <a:gd name="T40" fmla="*/ 1241701 w 3896"/>
              <a:gd name="T41" fmla="*/ 1381259 h 3896"/>
              <a:gd name="T42" fmla="*/ 1127097 w 3896"/>
              <a:gd name="T43" fmla="*/ 808238 h 3896"/>
              <a:gd name="T44" fmla="*/ 1394661 w 3896"/>
              <a:gd name="T45" fmla="*/ 540674 h 3896"/>
              <a:gd name="T46" fmla="*/ 1394661 w 3896"/>
              <a:gd name="T47" fmla="*/ 387714 h 38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896" h="3896">
                <a:moveTo>
                  <a:pt x="1948" y="3896"/>
                </a:moveTo>
                <a:cubicBezTo>
                  <a:pt x="872" y="3896"/>
                  <a:pt x="0" y="3024"/>
                  <a:pt x="0" y="1948"/>
                </a:cubicBezTo>
                <a:cubicBezTo>
                  <a:pt x="0" y="872"/>
                  <a:pt x="872" y="0"/>
                  <a:pt x="1948" y="0"/>
                </a:cubicBezTo>
                <a:cubicBezTo>
                  <a:pt x="3024" y="0"/>
                  <a:pt x="3896" y="872"/>
                  <a:pt x="3896" y="1948"/>
                </a:cubicBezTo>
                <a:cubicBezTo>
                  <a:pt x="3896" y="3024"/>
                  <a:pt x="3024" y="3896"/>
                  <a:pt x="1948" y="3896"/>
                </a:cubicBezTo>
                <a:close/>
                <a:moveTo>
                  <a:pt x="3018" y="839"/>
                </a:moveTo>
                <a:cubicBezTo>
                  <a:pt x="2852" y="674"/>
                  <a:pt x="2687" y="839"/>
                  <a:pt x="2687" y="839"/>
                </a:cubicBezTo>
                <a:cubicBezTo>
                  <a:pt x="2108" y="1418"/>
                  <a:pt x="2108" y="1418"/>
                  <a:pt x="2108" y="1418"/>
                </a:cubicBezTo>
                <a:cubicBezTo>
                  <a:pt x="869" y="1170"/>
                  <a:pt x="869" y="1170"/>
                  <a:pt x="869" y="1170"/>
                </a:cubicBezTo>
                <a:cubicBezTo>
                  <a:pt x="703" y="1335"/>
                  <a:pt x="703" y="1335"/>
                  <a:pt x="703" y="1335"/>
                </a:cubicBezTo>
                <a:cubicBezTo>
                  <a:pt x="1695" y="1831"/>
                  <a:pt x="1695" y="1831"/>
                  <a:pt x="1695" y="1831"/>
                </a:cubicBezTo>
                <a:cubicBezTo>
                  <a:pt x="1232" y="2294"/>
                  <a:pt x="1232" y="2294"/>
                  <a:pt x="1232" y="2294"/>
                </a:cubicBezTo>
                <a:cubicBezTo>
                  <a:pt x="786" y="2245"/>
                  <a:pt x="786" y="2245"/>
                  <a:pt x="786" y="2245"/>
                </a:cubicBezTo>
                <a:cubicBezTo>
                  <a:pt x="621" y="2410"/>
                  <a:pt x="621" y="2410"/>
                  <a:pt x="621" y="2410"/>
                </a:cubicBezTo>
                <a:cubicBezTo>
                  <a:pt x="1199" y="2658"/>
                  <a:pt x="1199" y="2658"/>
                  <a:pt x="1199" y="2658"/>
                </a:cubicBezTo>
                <a:cubicBezTo>
                  <a:pt x="1447" y="3236"/>
                  <a:pt x="1447" y="3236"/>
                  <a:pt x="1447" y="3236"/>
                </a:cubicBezTo>
                <a:cubicBezTo>
                  <a:pt x="1612" y="3071"/>
                  <a:pt x="1612" y="3071"/>
                  <a:pt x="1612" y="3071"/>
                </a:cubicBezTo>
                <a:cubicBezTo>
                  <a:pt x="1563" y="2625"/>
                  <a:pt x="1563" y="2625"/>
                  <a:pt x="1563" y="2625"/>
                </a:cubicBezTo>
                <a:cubicBezTo>
                  <a:pt x="2026" y="2162"/>
                  <a:pt x="2026" y="2162"/>
                  <a:pt x="2026" y="2162"/>
                </a:cubicBezTo>
                <a:cubicBezTo>
                  <a:pt x="2522" y="3154"/>
                  <a:pt x="2522" y="3154"/>
                  <a:pt x="2522" y="3154"/>
                </a:cubicBezTo>
                <a:cubicBezTo>
                  <a:pt x="2687" y="2989"/>
                  <a:pt x="2687" y="2989"/>
                  <a:pt x="2687" y="2989"/>
                </a:cubicBezTo>
                <a:cubicBezTo>
                  <a:pt x="2439" y="1749"/>
                  <a:pt x="2439" y="1749"/>
                  <a:pt x="2439" y="1749"/>
                </a:cubicBezTo>
                <a:cubicBezTo>
                  <a:pt x="3018" y="1170"/>
                  <a:pt x="3018" y="1170"/>
                  <a:pt x="3018" y="1170"/>
                </a:cubicBezTo>
                <a:cubicBezTo>
                  <a:pt x="3018" y="1170"/>
                  <a:pt x="3183" y="1005"/>
                  <a:pt x="3018" y="8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0" name="KSO_Shape"/>
          <p:cNvSpPr/>
          <p:nvPr/>
        </p:nvSpPr>
        <p:spPr>
          <a:xfrm>
            <a:off x="6820056" y="6237312"/>
            <a:ext cx="442800" cy="442800"/>
          </a:xfrm>
          <a:custGeom>
            <a:avLst/>
            <a:gdLst/>
            <a:ahLst/>
            <a:cxnLst/>
            <a:rect l="l" t="t" r="r" b="b"/>
            <a:pathLst>
              <a:path w="577593" h="577592">
                <a:moveTo>
                  <a:pt x="234310" y="380217"/>
                </a:moveTo>
                <a:cubicBezTo>
                  <a:pt x="246869" y="387442"/>
                  <a:pt x="258665" y="381442"/>
                  <a:pt x="262548" y="404283"/>
                </a:cubicBezTo>
                <a:cubicBezTo>
                  <a:pt x="266431" y="427125"/>
                  <a:pt x="242854" y="459767"/>
                  <a:pt x="229183" y="471323"/>
                </a:cubicBezTo>
                <a:cubicBezTo>
                  <a:pt x="215512" y="482878"/>
                  <a:pt x="193419" y="478515"/>
                  <a:pt x="180522" y="473617"/>
                </a:cubicBezTo>
                <a:cubicBezTo>
                  <a:pt x="193965" y="466292"/>
                  <a:pt x="207048" y="454529"/>
                  <a:pt x="217339" y="440601"/>
                </a:cubicBezTo>
                <a:cubicBezTo>
                  <a:pt x="233687" y="418479"/>
                  <a:pt x="240024" y="395096"/>
                  <a:pt x="234310" y="380217"/>
                </a:cubicBezTo>
                <a:close/>
                <a:moveTo>
                  <a:pt x="425006" y="121382"/>
                </a:moveTo>
                <a:cubicBezTo>
                  <a:pt x="429704" y="126991"/>
                  <a:pt x="433488" y="134230"/>
                  <a:pt x="436644" y="143057"/>
                </a:cubicBezTo>
                <a:cubicBezTo>
                  <a:pt x="453017" y="188848"/>
                  <a:pt x="374979" y="223071"/>
                  <a:pt x="356472" y="222273"/>
                </a:cubicBezTo>
                <a:cubicBezTo>
                  <a:pt x="340632" y="221589"/>
                  <a:pt x="329013" y="212922"/>
                  <a:pt x="316773" y="203393"/>
                </a:cubicBezTo>
                <a:cubicBezTo>
                  <a:pt x="332982" y="199546"/>
                  <a:pt x="349992" y="192409"/>
                  <a:pt x="365914" y="183372"/>
                </a:cubicBezTo>
                <a:cubicBezTo>
                  <a:pt x="400284" y="163865"/>
                  <a:pt x="423202" y="139309"/>
                  <a:pt x="425006" y="121382"/>
                </a:cubicBezTo>
                <a:close/>
                <a:moveTo>
                  <a:pt x="288797" y="0"/>
                </a:moveTo>
                <a:cubicBezTo>
                  <a:pt x="448295" y="0"/>
                  <a:pt x="577593" y="129298"/>
                  <a:pt x="577593" y="288796"/>
                </a:cubicBezTo>
                <a:cubicBezTo>
                  <a:pt x="577593" y="448294"/>
                  <a:pt x="448295" y="577592"/>
                  <a:pt x="288797" y="577592"/>
                </a:cubicBezTo>
                <a:cubicBezTo>
                  <a:pt x="242745" y="577593"/>
                  <a:pt x="199210" y="566813"/>
                  <a:pt x="160790" y="547224"/>
                </a:cubicBezTo>
                <a:lnTo>
                  <a:pt x="160978" y="548653"/>
                </a:lnTo>
                <a:cubicBezTo>
                  <a:pt x="160918" y="548616"/>
                  <a:pt x="159201" y="547509"/>
                  <a:pt x="156576" y="545302"/>
                </a:cubicBezTo>
                <a:cubicBezTo>
                  <a:pt x="155826" y="545059"/>
                  <a:pt x="155138" y="544697"/>
                  <a:pt x="154452" y="544332"/>
                </a:cubicBezTo>
                <a:lnTo>
                  <a:pt x="154081" y="542962"/>
                </a:lnTo>
                <a:cubicBezTo>
                  <a:pt x="143887" y="534039"/>
                  <a:pt x="126458" y="513897"/>
                  <a:pt x="125778" y="482542"/>
                </a:cubicBezTo>
                <a:cubicBezTo>
                  <a:pt x="125207" y="456209"/>
                  <a:pt x="135424" y="442013"/>
                  <a:pt x="144328" y="435402"/>
                </a:cubicBezTo>
                <a:cubicBezTo>
                  <a:pt x="141049" y="427772"/>
                  <a:pt x="139101" y="420175"/>
                  <a:pt x="137482" y="414002"/>
                </a:cubicBezTo>
                <a:cubicBezTo>
                  <a:pt x="130441" y="387159"/>
                  <a:pt x="138178" y="160274"/>
                  <a:pt x="347629" y="102143"/>
                </a:cubicBezTo>
                <a:cubicBezTo>
                  <a:pt x="355010" y="100659"/>
                  <a:pt x="362177" y="99561"/>
                  <a:pt x="369059" y="99057"/>
                </a:cubicBezTo>
                <a:cubicBezTo>
                  <a:pt x="375940" y="98553"/>
                  <a:pt x="382537" y="98644"/>
                  <a:pt x="388776" y="99538"/>
                </a:cubicBezTo>
                <a:cubicBezTo>
                  <a:pt x="400320" y="101193"/>
                  <a:pt x="410643" y="105601"/>
                  <a:pt x="418998" y="114390"/>
                </a:cubicBezTo>
                <a:cubicBezTo>
                  <a:pt x="425438" y="129703"/>
                  <a:pt x="401160" y="157423"/>
                  <a:pt x="362093" y="179190"/>
                </a:cubicBezTo>
                <a:cubicBezTo>
                  <a:pt x="345488" y="188443"/>
                  <a:pt x="327757" y="195717"/>
                  <a:pt x="311456" y="199847"/>
                </a:cubicBezTo>
                <a:cubicBezTo>
                  <a:pt x="306035" y="196348"/>
                  <a:pt x="300569" y="194901"/>
                  <a:pt x="294986" y="197818"/>
                </a:cubicBezTo>
                <a:cubicBezTo>
                  <a:pt x="275325" y="208090"/>
                  <a:pt x="219960" y="314670"/>
                  <a:pt x="214388" y="347873"/>
                </a:cubicBezTo>
                <a:cubicBezTo>
                  <a:pt x="212440" y="359480"/>
                  <a:pt x="217439" y="367666"/>
                  <a:pt x="224964" y="373701"/>
                </a:cubicBezTo>
                <a:lnTo>
                  <a:pt x="224630" y="374083"/>
                </a:lnTo>
                <a:cubicBezTo>
                  <a:pt x="237092" y="384983"/>
                  <a:pt x="231822" y="412316"/>
                  <a:pt x="212274" y="438164"/>
                </a:cubicBezTo>
                <a:cubicBezTo>
                  <a:pt x="201379" y="452569"/>
                  <a:pt x="187435" y="464598"/>
                  <a:pt x="173722" y="471257"/>
                </a:cubicBezTo>
                <a:cubicBezTo>
                  <a:pt x="160041" y="464734"/>
                  <a:pt x="151775" y="453122"/>
                  <a:pt x="146587" y="441033"/>
                </a:cubicBezTo>
                <a:cubicBezTo>
                  <a:pt x="139259" y="451214"/>
                  <a:pt x="130813" y="467448"/>
                  <a:pt x="133146" y="486288"/>
                </a:cubicBezTo>
                <a:cubicBezTo>
                  <a:pt x="137119" y="518381"/>
                  <a:pt x="141720" y="516247"/>
                  <a:pt x="146174" y="525248"/>
                </a:cubicBezTo>
                <a:cubicBezTo>
                  <a:pt x="158269" y="542339"/>
                  <a:pt x="158341" y="537239"/>
                  <a:pt x="159578" y="539900"/>
                </a:cubicBezTo>
                <a:cubicBezTo>
                  <a:pt x="198149" y="560306"/>
                  <a:pt x="242154" y="571597"/>
                  <a:pt x="288797" y="571597"/>
                </a:cubicBezTo>
                <a:cubicBezTo>
                  <a:pt x="444983" y="571597"/>
                  <a:pt x="571598" y="444983"/>
                  <a:pt x="571598" y="288796"/>
                </a:cubicBezTo>
                <a:cubicBezTo>
                  <a:pt x="571598" y="132609"/>
                  <a:pt x="444984" y="5995"/>
                  <a:pt x="288797" y="5995"/>
                </a:cubicBezTo>
                <a:cubicBezTo>
                  <a:pt x="132610" y="5995"/>
                  <a:pt x="5996" y="132609"/>
                  <a:pt x="5996" y="288796"/>
                </a:cubicBezTo>
                <a:cubicBezTo>
                  <a:pt x="5996" y="370017"/>
                  <a:pt x="40236" y="443242"/>
                  <a:pt x="95262" y="494616"/>
                </a:cubicBezTo>
                <a:lnTo>
                  <a:pt x="90248" y="498151"/>
                </a:lnTo>
                <a:cubicBezTo>
                  <a:pt x="34594" y="445716"/>
                  <a:pt x="0" y="371296"/>
                  <a:pt x="1" y="288796"/>
                </a:cubicBezTo>
                <a:cubicBezTo>
                  <a:pt x="1" y="129298"/>
                  <a:pt x="129299" y="0"/>
                  <a:pt x="28879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4883509" y="6237312"/>
            <a:ext cx="442800" cy="442800"/>
          </a:xfrm>
          <a:custGeom>
            <a:avLst/>
            <a:gdLst>
              <a:gd name="T0" fmla="*/ 899101 w 2774"/>
              <a:gd name="T1" fmla="*/ 1800397 h 2775"/>
              <a:gd name="T2" fmla="*/ 0 w 2774"/>
              <a:gd name="T3" fmla="*/ 900523 h 2775"/>
              <a:gd name="T4" fmla="*/ 899101 w 2774"/>
              <a:gd name="T5" fmla="*/ 0 h 2775"/>
              <a:gd name="T6" fmla="*/ 1798202 w 2774"/>
              <a:gd name="T7" fmla="*/ 900523 h 2775"/>
              <a:gd name="T8" fmla="*/ 899101 w 2774"/>
              <a:gd name="T9" fmla="*/ 1800397 h 2775"/>
              <a:gd name="T10" fmla="*/ 1294524 w 2774"/>
              <a:gd name="T11" fmla="*/ 742867 h 2775"/>
              <a:gd name="T12" fmla="*/ 1294524 w 2774"/>
              <a:gd name="T13" fmla="*/ 505409 h 2775"/>
              <a:gd name="T14" fmla="*/ 1186269 w 2774"/>
              <a:gd name="T15" fmla="*/ 505409 h 2775"/>
              <a:gd name="T16" fmla="*/ 1186269 w 2774"/>
              <a:gd name="T17" fmla="*/ 633870 h 2775"/>
              <a:gd name="T18" fmla="*/ 901694 w 2774"/>
              <a:gd name="T19" fmla="*/ 343211 h 2775"/>
              <a:gd name="T20" fmla="*/ 359122 w 2774"/>
              <a:gd name="T21" fmla="*/ 898577 h 2775"/>
              <a:gd name="T22" fmla="*/ 504326 w 2774"/>
              <a:gd name="T23" fmla="*/ 898577 h 2775"/>
              <a:gd name="T24" fmla="*/ 504326 w 2774"/>
              <a:gd name="T25" fmla="*/ 1318345 h 2775"/>
              <a:gd name="T26" fmla="*/ 589245 w 2774"/>
              <a:gd name="T27" fmla="*/ 1403336 h 2775"/>
              <a:gd name="T28" fmla="*/ 791494 w 2774"/>
              <a:gd name="T29" fmla="*/ 1403336 h 2775"/>
              <a:gd name="T30" fmla="*/ 791494 w 2774"/>
              <a:gd name="T31" fmla="*/ 1148361 h 2775"/>
              <a:gd name="T32" fmla="*/ 841408 w 2774"/>
              <a:gd name="T33" fmla="*/ 1081536 h 2775"/>
              <a:gd name="T34" fmla="*/ 955497 w 2774"/>
              <a:gd name="T35" fmla="*/ 1081536 h 2775"/>
              <a:gd name="T36" fmla="*/ 1006708 w 2774"/>
              <a:gd name="T37" fmla="*/ 1148361 h 2775"/>
              <a:gd name="T38" fmla="*/ 1006708 w 2774"/>
              <a:gd name="T39" fmla="*/ 1403336 h 2775"/>
              <a:gd name="T40" fmla="*/ 1208957 w 2774"/>
              <a:gd name="T41" fmla="*/ 1403336 h 2775"/>
              <a:gd name="T42" fmla="*/ 1293876 w 2774"/>
              <a:gd name="T43" fmla="*/ 1318345 h 2775"/>
              <a:gd name="T44" fmla="*/ 1293876 w 2774"/>
              <a:gd name="T45" fmla="*/ 898577 h 2775"/>
              <a:gd name="T46" fmla="*/ 1442321 w 2774"/>
              <a:gd name="T47" fmla="*/ 898577 h 2775"/>
              <a:gd name="T48" fmla="*/ 1293876 w 2774"/>
              <a:gd name="T49" fmla="*/ 742867 h 2775"/>
              <a:gd name="T50" fmla="*/ 1294524 w 2774"/>
              <a:gd name="T51" fmla="*/ 742867 h 27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74" h="2775">
                <a:moveTo>
                  <a:pt x="1387" y="2775"/>
                </a:moveTo>
                <a:cubicBezTo>
                  <a:pt x="621" y="2775"/>
                  <a:pt x="0" y="2154"/>
                  <a:pt x="0" y="1388"/>
                </a:cubicBezTo>
                <a:cubicBezTo>
                  <a:pt x="0" y="621"/>
                  <a:pt x="621" y="0"/>
                  <a:pt x="1387" y="0"/>
                </a:cubicBezTo>
                <a:cubicBezTo>
                  <a:pt x="2153" y="0"/>
                  <a:pt x="2774" y="621"/>
                  <a:pt x="2774" y="1388"/>
                </a:cubicBezTo>
                <a:cubicBezTo>
                  <a:pt x="2774" y="2154"/>
                  <a:pt x="2153" y="2775"/>
                  <a:pt x="1387" y="2775"/>
                </a:cubicBezTo>
                <a:close/>
                <a:moveTo>
                  <a:pt x="1997" y="1145"/>
                </a:moveTo>
                <a:cubicBezTo>
                  <a:pt x="1997" y="779"/>
                  <a:pt x="1997" y="779"/>
                  <a:pt x="1997" y="779"/>
                </a:cubicBezTo>
                <a:cubicBezTo>
                  <a:pt x="1830" y="779"/>
                  <a:pt x="1830" y="779"/>
                  <a:pt x="1830" y="779"/>
                </a:cubicBezTo>
                <a:cubicBezTo>
                  <a:pt x="1830" y="977"/>
                  <a:pt x="1830" y="977"/>
                  <a:pt x="1830" y="977"/>
                </a:cubicBezTo>
                <a:cubicBezTo>
                  <a:pt x="1391" y="529"/>
                  <a:pt x="1391" y="529"/>
                  <a:pt x="1391" y="529"/>
                </a:cubicBezTo>
                <a:cubicBezTo>
                  <a:pt x="554" y="1385"/>
                  <a:pt x="554" y="1385"/>
                  <a:pt x="554" y="1385"/>
                </a:cubicBezTo>
                <a:cubicBezTo>
                  <a:pt x="778" y="1385"/>
                  <a:pt x="778" y="1385"/>
                  <a:pt x="778" y="1385"/>
                </a:cubicBezTo>
                <a:cubicBezTo>
                  <a:pt x="778" y="2032"/>
                  <a:pt x="778" y="2032"/>
                  <a:pt x="778" y="2032"/>
                </a:cubicBezTo>
                <a:cubicBezTo>
                  <a:pt x="778" y="2105"/>
                  <a:pt x="837" y="2163"/>
                  <a:pt x="909" y="2163"/>
                </a:cubicBezTo>
                <a:cubicBezTo>
                  <a:pt x="909" y="2163"/>
                  <a:pt x="1061" y="2163"/>
                  <a:pt x="1221" y="2163"/>
                </a:cubicBezTo>
                <a:cubicBezTo>
                  <a:pt x="1221" y="1988"/>
                  <a:pt x="1221" y="1873"/>
                  <a:pt x="1221" y="1770"/>
                </a:cubicBezTo>
                <a:cubicBezTo>
                  <a:pt x="1221" y="1740"/>
                  <a:pt x="1253" y="1681"/>
                  <a:pt x="1298" y="1667"/>
                </a:cubicBezTo>
                <a:cubicBezTo>
                  <a:pt x="1382" y="1667"/>
                  <a:pt x="1391" y="1667"/>
                  <a:pt x="1474" y="1667"/>
                </a:cubicBezTo>
                <a:cubicBezTo>
                  <a:pt x="1521" y="1680"/>
                  <a:pt x="1553" y="1740"/>
                  <a:pt x="1553" y="1770"/>
                </a:cubicBezTo>
                <a:cubicBezTo>
                  <a:pt x="1553" y="1789"/>
                  <a:pt x="1553" y="2029"/>
                  <a:pt x="1553" y="2163"/>
                </a:cubicBezTo>
                <a:cubicBezTo>
                  <a:pt x="1728" y="2163"/>
                  <a:pt x="1865" y="2163"/>
                  <a:pt x="1865" y="2163"/>
                </a:cubicBezTo>
                <a:cubicBezTo>
                  <a:pt x="1937" y="2163"/>
                  <a:pt x="1996" y="2105"/>
                  <a:pt x="1996" y="2032"/>
                </a:cubicBezTo>
                <a:cubicBezTo>
                  <a:pt x="1996" y="1385"/>
                  <a:pt x="1996" y="1385"/>
                  <a:pt x="1996" y="1385"/>
                </a:cubicBezTo>
                <a:cubicBezTo>
                  <a:pt x="2225" y="1385"/>
                  <a:pt x="2225" y="1385"/>
                  <a:pt x="2225" y="1385"/>
                </a:cubicBezTo>
                <a:cubicBezTo>
                  <a:pt x="1996" y="1145"/>
                  <a:pt x="1996" y="1145"/>
                  <a:pt x="1996" y="1145"/>
                </a:cubicBezTo>
                <a:lnTo>
                  <a:pt x="1997" y="11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3831" y="6332360"/>
            <a:ext cx="111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+mn-ea"/>
                <a:ea typeface="+mn-ea"/>
              </a:rPr>
              <a:t>飞机上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491" y="6332360"/>
            <a:ext cx="111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火车上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6309" y="6332360"/>
            <a:ext cx="111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城市中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2296" y="6332360"/>
            <a:ext cx="111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+mn-ea"/>
                <a:ea typeface="+mn-ea"/>
              </a:rPr>
              <a:t>工作中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44467" r="15545" b="5360"/>
          <a:stretch>
            <a:fillRect/>
          </a:stretch>
        </p:blipFill>
        <p:spPr bwMode="auto">
          <a:xfrm>
            <a:off x="438980" y="1340768"/>
            <a:ext cx="83022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標題 1"/>
          <p:cNvSpPr>
            <a:spLocks noGrp="1"/>
          </p:cNvSpPr>
          <p:nvPr>
            <p:ph type="title"/>
          </p:nvPr>
        </p:nvSpPr>
        <p:spPr bwMode="auto">
          <a:xfrm>
            <a:off x="1049216" y="332656"/>
            <a:ext cx="8094785" cy="4270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全自动化设备</a:t>
            </a:r>
            <a:endParaRPr lang="zh-TW" altLang="en-US" dirty="0" smtClean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版面配置區 4"/>
          <p:cNvPicPr>
            <a:picLocks noChangeAspect="1"/>
          </p:cNvPicPr>
          <p:nvPr/>
        </p:nvPicPr>
        <p:blipFill rotWithShape="1">
          <a:blip r:embed="rId1" cstate="screen"/>
          <a:srcRect t="28615" b="26355"/>
          <a:stretch>
            <a:fillRect/>
          </a:stretch>
        </p:blipFill>
        <p:spPr>
          <a:xfrm>
            <a:off x="0" y="-1"/>
            <a:ext cx="9144000" cy="4326043"/>
          </a:xfrm>
          <a:custGeom>
            <a:avLst/>
            <a:gdLst>
              <a:gd name="connsiteX0" fmla="*/ 0 w 9144000"/>
              <a:gd name="connsiteY0" fmla="*/ 0 h 3952571"/>
              <a:gd name="connsiteX1" fmla="*/ 9144000 w 9144000"/>
              <a:gd name="connsiteY1" fmla="*/ 0 h 3952571"/>
              <a:gd name="connsiteX2" fmla="*/ 9144000 w 9144000"/>
              <a:gd name="connsiteY2" fmla="*/ 2666535 h 3952571"/>
              <a:gd name="connsiteX3" fmla="*/ 8754826 w 9144000"/>
              <a:gd name="connsiteY3" fmla="*/ 2893441 h 3952571"/>
              <a:gd name="connsiteX4" fmla="*/ 4572002 w 9144000"/>
              <a:gd name="connsiteY4" fmla="*/ 3952571 h 3952571"/>
              <a:gd name="connsiteX5" fmla="*/ 389177 w 9144000"/>
              <a:gd name="connsiteY5" fmla="*/ 2893441 h 3952571"/>
              <a:gd name="connsiteX6" fmla="*/ 0 w 9144000"/>
              <a:gd name="connsiteY6" fmla="*/ 2666534 h 39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952571">
                <a:moveTo>
                  <a:pt x="0" y="0"/>
                </a:moveTo>
                <a:lnTo>
                  <a:pt x="9144000" y="0"/>
                </a:lnTo>
                <a:lnTo>
                  <a:pt x="9144000" y="2666535"/>
                </a:lnTo>
                <a:lnTo>
                  <a:pt x="8754826" y="2893441"/>
                </a:lnTo>
                <a:cubicBezTo>
                  <a:pt x="7511426" y="3568896"/>
                  <a:pt x="6086520" y="3952571"/>
                  <a:pt x="4572002" y="3952571"/>
                </a:cubicBezTo>
                <a:cubicBezTo>
                  <a:pt x="3057483" y="3952571"/>
                  <a:pt x="1632577" y="3568896"/>
                  <a:pt x="389177" y="2893441"/>
                </a:cubicBezTo>
                <a:lnTo>
                  <a:pt x="0" y="2666534"/>
                </a:lnTo>
                <a:close/>
              </a:path>
            </a:pathLst>
          </a:custGeom>
        </p:spPr>
      </p:pic>
      <p:sp>
        <p:nvSpPr>
          <p:cNvPr id="24" name="矩形 23"/>
          <p:cNvSpPr/>
          <p:nvPr/>
        </p:nvSpPr>
        <p:spPr>
          <a:xfrm>
            <a:off x="953320" y="4452635"/>
            <a:ext cx="1810096" cy="509574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altLang="zh-TW" sz="2800" i="1" dirty="0">
                <a:solidFill>
                  <a:srgbClr val="28B1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crosoft JhengHei" panose="020B0604030504040204" pitchFamily="34" charset="-120"/>
              </a:rPr>
              <a:t>Vision</a:t>
            </a:r>
            <a:endParaRPr lang="zh-TW" altLang="en-US" sz="2800" i="1" dirty="0">
              <a:solidFill>
                <a:srgbClr val="28B1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icrosoft JhengHei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3320" y="5531000"/>
            <a:ext cx="1810096" cy="509574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altLang="zh-TW" sz="2800" i="1" dirty="0">
                <a:solidFill>
                  <a:srgbClr val="28B1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crosoft JhengHei" panose="020B0604030504040204" pitchFamily="34" charset="-120"/>
              </a:rPr>
              <a:t>Mission</a:t>
            </a:r>
            <a:endParaRPr lang="zh-TW" altLang="en-US" sz="2800" i="1" dirty="0">
              <a:solidFill>
                <a:srgbClr val="28B1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icrosoft JhengHei" panose="020B0604030504040204" pitchFamily="34" charset="-12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65" y="4483469"/>
            <a:ext cx="242807" cy="4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892744" y="4487313"/>
            <a:ext cx="396000" cy="528000"/>
            <a:chOff x="901504" y="3880042"/>
            <a:chExt cx="396000" cy="396000"/>
          </a:xfrm>
        </p:grpSpPr>
        <p:sp>
          <p:nvSpPr>
            <p:cNvPr id="7" name="橢圓 6"/>
            <p:cNvSpPr/>
            <p:nvPr/>
          </p:nvSpPr>
          <p:spPr>
            <a:xfrm>
              <a:off x="919504" y="3898042"/>
              <a:ext cx="360000" cy="360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b="0">
                <a:solidFill>
                  <a:srgbClr val="008680"/>
                </a:solidFill>
              </a:endParaRPr>
            </a:p>
          </p:txBody>
        </p:sp>
        <p:pic>
          <p:nvPicPr>
            <p:cNvPr id="5" name="圖片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04" y="3880042"/>
              <a:ext cx="396000" cy="39600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4336162" y="4475478"/>
            <a:ext cx="3817104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2200" b="0" dirty="0" smtClean="0">
                <a:solidFill>
                  <a:srgbClr val="008680"/>
                </a:solidFill>
              </a:rPr>
              <a:t>传递美好声音，丰富人类生活</a:t>
            </a:r>
            <a:endParaRPr kumimoji="1" lang="zh-TW" altLang="en-US" sz="2200" b="0" dirty="0">
              <a:solidFill>
                <a:srgbClr val="00868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51738" y="5553843"/>
            <a:ext cx="550787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2200" b="0" dirty="0" smtClean="0">
                <a:solidFill>
                  <a:srgbClr val="008680"/>
                </a:solidFill>
              </a:rPr>
              <a:t>成为世界级电声产品的全方位专业供货商</a:t>
            </a:r>
            <a:endParaRPr kumimoji="1" lang="zh-TW" altLang="en-US" sz="2200" b="0" dirty="0">
              <a:solidFill>
                <a:srgbClr val="008680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 bwMode="auto">
          <a:xfrm>
            <a:off x="1246300" y="4995145"/>
            <a:ext cx="1224136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接點 32"/>
          <p:cNvCxnSpPr/>
          <p:nvPr/>
        </p:nvCxnSpPr>
        <p:spPr bwMode="auto">
          <a:xfrm>
            <a:off x="1138288" y="6110080"/>
            <a:ext cx="144016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接點 33"/>
          <p:cNvCxnSpPr/>
          <p:nvPr/>
        </p:nvCxnSpPr>
        <p:spPr bwMode="auto">
          <a:xfrm>
            <a:off x="3593322" y="4995145"/>
            <a:ext cx="51605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3593322" y="6110080"/>
            <a:ext cx="5160544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群組 40"/>
          <p:cNvGrpSpPr/>
          <p:nvPr/>
        </p:nvGrpSpPr>
        <p:grpSpPr>
          <a:xfrm>
            <a:off x="2892744" y="5565679"/>
            <a:ext cx="396000" cy="528000"/>
            <a:chOff x="901504" y="3880042"/>
            <a:chExt cx="396000" cy="396000"/>
          </a:xfrm>
        </p:grpSpPr>
        <p:sp>
          <p:nvSpPr>
            <p:cNvPr id="42" name="橢圓 41"/>
            <p:cNvSpPr/>
            <p:nvPr/>
          </p:nvSpPr>
          <p:spPr>
            <a:xfrm>
              <a:off x="919504" y="3898042"/>
              <a:ext cx="360000" cy="360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b="0">
                <a:solidFill>
                  <a:srgbClr val="008680"/>
                </a:solidFill>
              </a:endParaRPr>
            </a:p>
          </p:txBody>
        </p:sp>
        <p:pic>
          <p:nvPicPr>
            <p:cNvPr id="43" name="圖片 4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04" y="3880042"/>
              <a:ext cx="396000" cy="39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/>
          <p:cNvGrpSpPr/>
          <p:nvPr/>
        </p:nvGrpSpPr>
        <p:grpSpPr>
          <a:xfrm>
            <a:off x="1338486" y="5844516"/>
            <a:ext cx="636476" cy="550142"/>
            <a:chOff x="1450026" y="5844512"/>
            <a:chExt cx="689516" cy="550142"/>
          </a:xfrm>
        </p:grpSpPr>
        <p:cxnSp>
          <p:nvCxnSpPr>
            <p:cNvPr id="43" name="直線接點 42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文字方塊 43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2006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067038" y="5844516"/>
            <a:ext cx="636476" cy="550142"/>
            <a:chOff x="1450026" y="5844512"/>
            <a:chExt cx="689516" cy="550142"/>
          </a:xfrm>
        </p:grpSpPr>
        <p:cxnSp>
          <p:nvCxnSpPr>
            <p:cNvPr id="47" name="直線接點 46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文字方塊 47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2007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795589" y="5844516"/>
            <a:ext cx="636476" cy="550142"/>
            <a:chOff x="1450026" y="5844512"/>
            <a:chExt cx="689516" cy="550142"/>
          </a:xfrm>
        </p:grpSpPr>
        <p:cxnSp>
          <p:nvCxnSpPr>
            <p:cNvPr id="55" name="直線接點 54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文字方塊 56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2008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524140" y="5844516"/>
            <a:ext cx="636476" cy="550142"/>
            <a:chOff x="1450026" y="5844512"/>
            <a:chExt cx="689516" cy="550142"/>
          </a:xfrm>
        </p:grpSpPr>
        <p:cxnSp>
          <p:nvCxnSpPr>
            <p:cNvPr id="59" name="直線接點 58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文字方塊 59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2009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4252692" y="5844516"/>
            <a:ext cx="636476" cy="550142"/>
            <a:chOff x="1450026" y="5844512"/>
            <a:chExt cx="689516" cy="550142"/>
          </a:xfrm>
        </p:grpSpPr>
        <p:cxnSp>
          <p:nvCxnSpPr>
            <p:cNvPr id="62" name="直線接點 61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文字方塊 62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2010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4981243" y="5844516"/>
            <a:ext cx="636476" cy="550142"/>
            <a:chOff x="1450026" y="5844512"/>
            <a:chExt cx="689516" cy="550142"/>
          </a:xfrm>
        </p:grpSpPr>
        <p:cxnSp>
          <p:nvCxnSpPr>
            <p:cNvPr id="66" name="直線接點 65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文字方塊 66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2011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5709794" y="5844516"/>
            <a:ext cx="636476" cy="550142"/>
            <a:chOff x="1450026" y="5844512"/>
            <a:chExt cx="689516" cy="550142"/>
          </a:xfrm>
        </p:grpSpPr>
        <p:cxnSp>
          <p:nvCxnSpPr>
            <p:cNvPr id="69" name="直線接點 68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文字方塊 69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2012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6438346" y="5844516"/>
            <a:ext cx="636476" cy="550142"/>
            <a:chOff x="1450026" y="5844512"/>
            <a:chExt cx="689516" cy="550142"/>
          </a:xfrm>
        </p:grpSpPr>
        <p:cxnSp>
          <p:nvCxnSpPr>
            <p:cNvPr id="72" name="直線接點 71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文字方塊 72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2013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7166897" y="5844516"/>
            <a:ext cx="636476" cy="550142"/>
            <a:chOff x="1450026" y="5844512"/>
            <a:chExt cx="689516" cy="550142"/>
          </a:xfrm>
        </p:grpSpPr>
        <p:cxnSp>
          <p:nvCxnSpPr>
            <p:cNvPr id="75" name="直線接點 74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文字方塊 75"/>
            <p:cNvSpPr txBox="1"/>
            <p:nvPr/>
          </p:nvSpPr>
          <p:spPr bwMode="auto">
            <a:xfrm>
              <a:off x="1453242" y="6109961"/>
              <a:ext cx="686300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2014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7895446" y="5844516"/>
            <a:ext cx="777540" cy="550142"/>
            <a:chOff x="1450026" y="5844512"/>
            <a:chExt cx="842335" cy="550142"/>
          </a:xfrm>
        </p:grpSpPr>
        <p:cxnSp>
          <p:nvCxnSpPr>
            <p:cNvPr id="78" name="直線接點 77"/>
            <p:cNvCxnSpPr/>
            <p:nvPr/>
          </p:nvCxnSpPr>
          <p:spPr bwMode="auto">
            <a:xfrm rot="5400000">
              <a:off x="1296832" y="5997706"/>
              <a:ext cx="306387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文字方塊 78"/>
            <p:cNvSpPr txBox="1"/>
            <p:nvPr/>
          </p:nvSpPr>
          <p:spPr bwMode="auto">
            <a:xfrm>
              <a:off x="1453242" y="6109961"/>
              <a:ext cx="839119" cy="2846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535"/>
                </a:lnSpc>
                <a:defRPr/>
              </a:pPr>
              <a:r>
                <a:rPr lang="en-US" altLang="zh-TW" sz="1500" b="0" i="1" dirty="0">
                  <a:solidFill>
                    <a:schemeClr val="bg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2015~</a:t>
              </a:r>
              <a:endParaRPr lang="zh-TW" altLang="en-US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80" name="文字方塊 79"/>
          <p:cNvSpPr txBox="1"/>
          <p:nvPr/>
        </p:nvSpPr>
        <p:spPr bwMode="auto">
          <a:xfrm>
            <a:off x="642406" y="6109965"/>
            <a:ext cx="539913" cy="271047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/>
          <a:p>
            <a:pPr>
              <a:lnSpc>
                <a:spcPts val="1535"/>
              </a:lnSpc>
              <a:defRPr/>
            </a:pPr>
            <a:r>
              <a:rPr lang="en-US" altLang="zh-TW" sz="1500" b="0" i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Year</a:t>
            </a:r>
            <a:endParaRPr lang="zh-TW" altLang="en-US" sz="1500" b="0" i="1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环保进程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1" name="矩形 46"/>
          <p:cNvSpPr>
            <a:spLocks noChangeArrowheads="1"/>
          </p:cNvSpPr>
          <p:nvPr/>
        </p:nvSpPr>
        <p:spPr bwMode="auto">
          <a:xfrm>
            <a:off x="5040075" y="2319787"/>
            <a:ext cx="3676815" cy="327600"/>
          </a:xfrm>
          <a:prstGeom prst="rect">
            <a:avLst/>
          </a:prstGeom>
          <a:gradFill>
            <a:gsLst>
              <a:gs pos="100000">
                <a:srgbClr val="45CFB8">
                  <a:alpha val="49804"/>
                </a:srgbClr>
              </a:gs>
              <a:gs pos="0">
                <a:srgbClr val="00A19A"/>
              </a:gs>
              <a:gs pos="100000">
                <a:schemeClr val="accent4">
                  <a:lumMod val="20000"/>
                  <a:lumOff val="80000"/>
                  <a:alpha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pPr>
              <a:lnSpc>
                <a:spcPts val="1535"/>
              </a:lnSpc>
            </a:pP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再生金属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4254867" y="2694132"/>
            <a:ext cx="4462020" cy="327600"/>
          </a:xfrm>
          <a:prstGeom prst="rect">
            <a:avLst/>
          </a:prstGeom>
          <a:gradFill>
            <a:gsLst>
              <a:gs pos="100000">
                <a:srgbClr val="BFBFBF">
                  <a:alpha val="49804"/>
                </a:srgb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pPr>
              <a:lnSpc>
                <a:spcPts val="1535"/>
              </a:lnSpc>
            </a:pP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再生包装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3" name="矩形 48"/>
          <p:cNvSpPr>
            <a:spLocks noChangeArrowheads="1"/>
          </p:cNvSpPr>
          <p:nvPr/>
        </p:nvSpPr>
        <p:spPr bwMode="auto">
          <a:xfrm>
            <a:off x="4255660" y="3068477"/>
            <a:ext cx="4461228" cy="327600"/>
          </a:xfrm>
          <a:prstGeom prst="rect">
            <a:avLst/>
          </a:prstGeom>
          <a:gradFill>
            <a:gsLst>
              <a:gs pos="100000">
                <a:srgbClr val="BFBFBF">
                  <a:alpha val="49804"/>
                </a:srgb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pPr>
              <a:spcBef>
                <a:spcPts val="510"/>
              </a:spcBef>
            </a:pP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水性涂料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4" name="矩形 49"/>
          <p:cNvSpPr>
            <a:spLocks noChangeArrowheads="1"/>
          </p:cNvSpPr>
          <p:nvPr/>
        </p:nvSpPr>
        <p:spPr bwMode="auto">
          <a:xfrm>
            <a:off x="3527108" y="3442823"/>
            <a:ext cx="5189780" cy="327600"/>
          </a:xfrm>
          <a:prstGeom prst="rect">
            <a:avLst/>
          </a:prstGeom>
          <a:gradFill>
            <a:gsLst>
              <a:gs pos="100000">
                <a:srgbClr val="59CDF1">
                  <a:alpha val="48000"/>
                </a:srgbClr>
              </a:gs>
              <a:gs pos="0">
                <a:srgbClr val="00B0F0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r>
              <a:rPr kumimoji="1" lang="zh-TW" altLang="en-US" sz="1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再生塑料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5" name="矩形 50"/>
          <p:cNvSpPr>
            <a:spLocks noChangeArrowheads="1"/>
          </p:cNvSpPr>
          <p:nvPr/>
        </p:nvSpPr>
        <p:spPr bwMode="auto">
          <a:xfrm>
            <a:off x="3527109" y="3817167"/>
            <a:ext cx="5189778" cy="327600"/>
          </a:xfrm>
          <a:prstGeom prst="rect">
            <a:avLst/>
          </a:prstGeom>
          <a:gradFill>
            <a:gsLst>
              <a:gs pos="100000">
                <a:srgbClr val="59CDF1">
                  <a:alpha val="48000"/>
                </a:srgbClr>
              </a:gs>
              <a:gs pos="0">
                <a:srgbClr val="00B0F0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</a:t>
            </a:r>
            <a:r>
              <a:rPr kumimoji="1" lang="en-US" altLang="zh-TW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REACH  </a:t>
            </a:r>
            <a:r>
              <a:rPr kumimoji="1" lang="en-US" altLang="zh-TW" sz="1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SVHC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6" name="矩形 51"/>
          <p:cNvSpPr>
            <a:spLocks noChangeArrowheads="1"/>
          </p:cNvSpPr>
          <p:nvPr/>
        </p:nvSpPr>
        <p:spPr bwMode="auto">
          <a:xfrm>
            <a:off x="3527108" y="4191512"/>
            <a:ext cx="5189780" cy="327600"/>
          </a:xfrm>
          <a:prstGeom prst="rect">
            <a:avLst/>
          </a:prstGeom>
          <a:gradFill>
            <a:gsLst>
              <a:gs pos="100000">
                <a:srgbClr val="59CDF1">
                  <a:alpha val="48000"/>
                </a:srgbClr>
              </a:gs>
              <a:gs pos="0">
                <a:srgbClr val="00B0F0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无铍</a:t>
            </a:r>
            <a:r>
              <a:rPr kumimoji="1" lang="en-US" altLang="zh-TW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锑</a:t>
            </a:r>
            <a:r>
              <a:rPr kumimoji="1" lang="en-US" altLang="zh-TW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7" name="矩形 53"/>
          <p:cNvSpPr>
            <a:spLocks noChangeArrowheads="1"/>
          </p:cNvSpPr>
          <p:nvPr/>
        </p:nvSpPr>
        <p:spPr bwMode="auto">
          <a:xfrm>
            <a:off x="2046181" y="4940203"/>
            <a:ext cx="6672025" cy="327600"/>
          </a:xfrm>
          <a:prstGeom prst="rect">
            <a:avLst/>
          </a:prstGeom>
          <a:gradFill>
            <a:gsLst>
              <a:gs pos="100000">
                <a:srgbClr val="B9D680">
                  <a:alpha val="49804"/>
                </a:srgbClr>
              </a:gs>
              <a:gs pos="0">
                <a:srgbClr val="95C341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</a:t>
            </a:r>
            <a:r>
              <a:rPr kumimoji="1" lang="en-US" altLang="zh-TW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PVC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8" name="矩形 54"/>
          <p:cNvSpPr>
            <a:spLocks noChangeArrowheads="1"/>
          </p:cNvSpPr>
          <p:nvPr/>
        </p:nvSpPr>
        <p:spPr bwMode="auto">
          <a:xfrm>
            <a:off x="1361940" y="5314547"/>
            <a:ext cx="7356266" cy="327600"/>
          </a:xfrm>
          <a:prstGeom prst="rect">
            <a:avLst/>
          </a:prstGeom>
          <a:gradFill>
            <a:gsLst>
              <a:gs pos="100000">
                <a:srgbClr val="B9D680">
                  <a:alpha val="49804"/>
                </a:srgbClr>
              </a:gs>
              <a:gs pos="0">
                <a:srgbClr val="95C341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无镍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5" name="矩形 55"/>
          <p:cNvSpPr>
            <a:spLocks noChangeArrowheads="1"/>
          </p:cNvSpPr>
          <p:nvPr/>
        </p:nvSpPr>
        <p:spPr bwMode="auto">
          <a:xfrm>
            <a:off x="783274" y="5688896"/>
            <a:ext cx="7933615" cy="327600"/>
          </a:xfrm>
          <a:prstGeom prst="rect">
            <a:avLst/>
          </a:prstGeom>
          <a:gradFill>
            <a:gsLst>
              <a:gs pos="100000">
                <a:srgbClr val="B9D680">
                  <a:alpha val="49804"/>
                </a:srgbClr>
              </a:gs>
              <a:gs pos="0">
                <a:srgbClr val="95C341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b"/>
          <a:lstStyle/>
          <a:p>
            <a:pPr>
              <a:lnSpc>
                <a:spcPts val="850"/>
              </a:lnSpc>
              <a:spcBef>
                <a:spcPts val="510"/>
              </a:spcBef>
            </a:pPr>
            <a:r>
              <a:rPr kumimoji="1" lang="en-US" altLang="zh-TW" sz="15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RoHS</a:t>
            </a:r>
            <a:r>
              <a:rPr kumimoji="1" lang="en-US" altLang="zh-TW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无铅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5040075" y="1945443"/>
            <a:ext cx="3676815" cy="327600"/>
          </a:xfrm>
          <a:prstGeom prst="rect">
            <a:avLst/>
          </a:prstGeom>
          <a:gradFill>
            <a:gsLst>
              <a:gs pos="100000">
                <a:srgbClr val="45CFB8">
                  <a:alpha val="49804"/>
                </a:srgbClr>
              </a:gs>
              <a:gs pos="0">
                <a:srgbClr val="00A19A"/>
              </a:gs>
              <a:gs pos="100000">
                <a:schemeClr val="accent4">
                  <a:lumMod val="20000"/>
                  <a:lumOff val="80000"/>
                  <a:alpha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pPr algn="just"/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无邻苯系塑化剂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7" name="矩形 52"/>
          <p:cNvSpPr>
            <a:spLocks noChangeArrowheads="1"/>
          </p:cNvSpPr>
          <p:nvPr/>
        </p:nvSpPr>
        <p:spPr bwMode="auto">
          <a:xfrm>
            <a:off x="2777338" y="4565857"/>
            <a:ext cx="5940868" cy="327600"/>
          </a:xfrm>
          <a:prstGeom prst="rect">
            <a:avLst/>
          </a:prstGeom>
          <a:gradFill>
            <a:gsLst>
              <a:gs pos="100000">
                <a:srgbClr val="B9D680">
                  <a:alpha val="49804"/>
                </a:srgbClr>
              </a:gs>
              <a:gs pos="0">
                <a:srgbClr val="95C341"/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无卤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5041393" y="1571097"/>
            <a:ext cx="3676815" cy="327600"/>
          </a:xfrm>
          <a:prstGeom prst="rect">
            <a:avLst/>
          </a:prstGeom>
          <a:gradFill>
            <a:gsLst>
              <a:gs pos="100000">
                <a:srgbClr val="45CFB8">
                  <a:alpha val="49804"/>
                </a:srgbClr>
              </a:gs>
              <a:gs pos="0">
                <a:srgbClr val="00A19A"/>
              </a:gs>
              <a:gs pos="100000">
                <a:schemeClr val="accent4">
                  <a:lumMod val="20000"/>
                  <a:lumOff val="80000"/>
                  <a:alpha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pPr>
              <a:lnSpc>
                <a:spcPts val="1535"/>
              </a:lnSpc>
            </a:pP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冲突矿产调查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9" name="矩形 98"/>
          <p:cNvSpPr>
            <a:spLocks noChangeArrowheads="1"/>
          </p:cNvSpPr>
          <p:nvPr/>
        </p:nvSpPr>
        <p:spPr bwMode="auto">
          <a:xfrm>
            <a:off x="6438346" y="1196752"/>
            <a:ext cx="2278543" cy="327600"/>
          </a:xfrm>
          <a:prstGeom prst="rect">
            <a:avLst/>
          </a:prstGeom>
          <a:gradFill>
            <a:gsLst>
              <a:gs pos="100000">
                <a:srgbClr val="45CFB8">
                  <a:alpha val="49804"/>
                </a:srgbClr>
              </a:gs>
              <a:gs pos="0">
                <a:srgbClr val="00A19A"/>
              </a:gs>
              <a:gs pos="100000">
                <a:schemeClr val="accent4">
                  <a:lumMod val="20000"/>
                  <a:lumOff val="80000"/>
                  <a:alpha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6350" algn="ctr">
            <a:noFill/>
            <a:round/>
          </a:ln>
        </p:spPr>
        <p:txBody>
          <a:bodyPr lIns="38963" tIns="38963" rIns="38963" bIns="38963" anchor="ctr"/>
          <a:lstStyle/>
          <a:p>
            <a:pPr>
              <a:lnSpc>
                <a:spcPts val="1535"/>
              </a:lnSpc>
            </a:pPr>
            <a:r>
              <a:rPr kumimoji="1" lang="zh-TW" altLang="en-US" sz="15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碳足迹盘查</a:t>
            </a:r>
            <a:endParaRPr kumimoji="1" lang="en-US" altLang="zh-TW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0" name="直線接點 99"/>
          <p:cNvCxnSpPr/>
          <p:nvPr/>
        </p:nvCxnSpPr>
        <p:spPr bwMode="auto">
          <a:xfrm flipH="1">
            <a:off x="8690351" y="1143639"/>
            <a:ext cx="26539" cy="3276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文字方塊 66"/>
          <p:cNvSpPr txBox="1">
            <a:spLocks noChangeArrowheads="1"/>
          </p:cNvSpPr>
          <p:nvPr/>
        </p:nvSpPr>
        <p:spPr bwMode="auto">
          <a:xfrm>
            <a:off x="716802" y="2300771"/>
            <a:ext cx="2209216" cy="271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77925" tIns="38963" rIns="77925" bIns="38963">
            <a:spAutoFit/>
          </a:bodyPr>
          <a:lstStyle/>
          <a:p>
            <a:pPr>
              <a:lnSpc>
                <a:spcPts val="1535"/>
              </a:lnSpc>
            </a:pPr>
            <a:r>
              <a:rPr lang="zh-TW" altLang="en-US" sz="2000" i="1" dirty="0" smtClean="0">
                <a:solidFill>
                  <a:srgbClr val="FF99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美律领先业界标准</a:t>
            </a:r>
            <a:endParaRPr lang="zh-TW" altLang="en-US" sz="2000" i="1" dirty="0">
              <a:solidFill>
                <a:srgbClr val="FF99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2" name=" 3"/>
          <p:cNvSpPr/>
          <p:nvPr/>
        </p:nvSpPr>
        <p:spPr bwMode="auto">
          <a:xfrm rot="18222915" flipV="1">
            <a:off x="1043370" y="1789588"/>
            <a:ext cx="3509771" cy="21814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ADC5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6557" y="1449176"/>
            <a:ext cx="9105231" cy="356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endParaRPr lang="zh-CN" altLang="en-US" sz="1400">
              <a:solidFill>
                <a:schemeClr val="tx1"/>
              </a:solidFill>
              <a:ea typeface="华文楷体" pitchFamily="2" charset="-12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32656"/>
            <a:ext cx="6912220" cy="427038"/>
          </a:xfrm>
        </p:spPr>
        <p:txBody>
          <a:bodyPr vert="horz" wrap="square" lIns="91440" tIns="45720" rIns="91440" bIns="45720" numCol="1" anchorCtr="0" compatLnSpc="1"/>
          <a:lstStyle/>
          <a:p>
            <a:pPr>
              <a:defRPr/>
            </a:pPr>
            <a:r>
              <a:rPr lang="en-US" altLang="zh-CN" dirty="0">
                <a:solidFill>
                  <a:srgbClr val="008680"/>
                </a:solidFill>
                <a:latin typeface="+mj-ea"/>
              </a:rPr>
              <a:t>Appendix-Certificate</a:t>
            </a:r>
            <a:endParaRPr lang="en-US" altLang="zh-TW" dirty="0">
              <a:solidFill>
                <a:srgbClr val="008680"/>
              </a:solidFill>
              <a:latin typeface="+mj-ea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037743" y="1973263"/>
            <a:ext cx="1450731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QC080000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7624397" y="1973263"/>
            <a:ext cx="1478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>
                <a:solidFill>
                  <a:schemeClr val="bg1"/>
                </a:solidFill>
                <a:latin typeface="Calibri" panose="020F0502020204030204" pitchFamily="34" charset="0"/>
              </a:rPr>
              <a:t>ISO14067 </a:t>
            </a:r>
            <a:endParaRPr lang="en-US" altLang="zh-TW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6032989" y="1973263"/>
            <a:ext cx="1591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>
                <a:solidFill>
                  <a:schemeClr val="bg1"/>
                </a:solidFill>
                <a:latin typeface="Calibri" panose="020F0502020204030204" pitchFamily="34" charset="0"/>
              </a:rPr>
              <a:t>ISO14064-1</a:t>
            </a:r>
            <a:endParaRPr lang="en-US" altLang="zh-TW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09" name="Picture 2" descr="X:\GP Team\GP Team\GP證書\QC080000证书新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293"/>
          <a:stretch>
            <a:fillRect/>
          </a:stretch>
        </p:blipFill>
        <p:spPr bwMode="auto">
          <a:xfrm>
            <a:off x="3037743" y="2528888"/>
            <a:ext cx="1450731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6435" y="2528888"/>
            <a:ext cx="1534257" cy="2232025"/>
          </a:xfrm>
        </p:spPr>
      </p:pic>
      <p:pic>
        <p:nvPicPr>
          <p:cNvPr id="51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12500" r="32822" b="6250"/>
          <a:stretch>
            <a:fillRect/>
          </a:stretch>
        </p:blipFill>
        <p:spPr bwMode="auto">
          <a:xfrm>
            <a:off x="7624397" y="2528888"/>
            <a:ext cx="147857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3" descr="X:\GP Team\GP Team\GP證書\ISO14001：2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2528888"/>
            <a:ext cx="150055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1" y="2528888"/>
            <a:ext cx="145512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4"/>
          <p:cNvSpPr txBox="1">
            <a:spLocks noChangeArrowheads="1"/>
          </p:cNvSpPr>
          <p:nvPr/>
        </p:nvSpPr>
        <p:spPr bwMode="auto">
          <a:xfrm>
            <a:off x="0" y="1973263"/>
            <a:ext cx="1478574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ISO9001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15" name="Text Box 4"/>
          <p:cNvSpPr txBox="1">
            <a:spLocks noChangeArrowheads="1"/>
          </p:cNvSpPr>
          <p:nvPr/>
        </p:nvSpPr>
        <p:spPr bwMode="auto">
          <a:xfrm>
            <a:off x="1581151" y="1973263"/>
            <a:ext cx="145659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</a:rPr>
              <a:t>ISO14001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16" name="Picture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20" y="2528888"/>
            <a:ext cx="152839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7" name="Text Box 10"/>
          <p:cNvSpPr txBox="1">
            <a:spLocks noChangeArrowheads="1"/>
          </p:cNvSpPr>
          <p:nvPr/>
        </p:nvSpPr>
        <p:spPr bwMode="auto">
          <a:xfrm>
            <a:off x="4381500" y="1973263"/>
            <a:ext cx="1743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chemeClr val="bg1"/>
                </a:solidFill>
                <a:latin typeface="Calibri" panose="020F0502020204030204" pitchFamily="34" charset="0"/>
              </a:rPr>
              <a:t>OHSAS18001</a:t>
            </a:r>
            <a:endParaRPr lang="en-US" altLang="zh-TW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7"/>
          <p:cNvSpPr txBox="1">
            <a:spLocks noChangeArrowheads="1"/>
          </p:cNvSpPr>
          <p:nvPr/>
        </p:nvSpPr>
        <p:spPr bwMode="auto">
          <a:xfrm>
            <a:off x="584690" y="5293657"/>
            <a:ext cx="65795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zh-TW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ISO 9001</a:t>
            </a:r>
            <a:r>
              <a:rPr lang="zh-CN" altLang="en-US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：质量保证体系                           </a:t>
            </a:r>
            <a:r>
              <a:rPr lang="en-US" altLang="zh-TW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ISO 14001</a:t>
            </a:r>
            <a:r>
              <a:rPr lang="zh-CN" altLang="en-US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：环境管理体系</a:t>
            </a:r>
            <a:endParaRPr lang="en-US" altLang="zh-CN" sz="1400" b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CN" sz="14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QC080000</a:t>
            </a:r>
            <a:r>
              <a:rPr lang="zh-CN" altLang="en-US" sz="14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：电子电器组件和产品有害物质过程管理体系 </a:t>
            </a:r>
            <a:endParaRPr lang="en-US" altLang="zh-CN" sz="1400" b="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en-US" altLang="zh-TW" sz="14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OHSAS18001</a:t>
            </a:r>
            <a:r>
              <a:rPr lang="zh-CN" altLang="en-US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：职业健康安全管理体系</a:t>
            </a:r>
            <a:endParaRPr lang="en-US" altLang="zh-TW" sz="1400" b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lnSpc>
                <a:spcPts val="2400"/>
              </a:lnSpc>
            </a:pPr>
            <a:r>
              <a:rPr lang="en-US" altLang="zh-CN" sz="14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ISO14064</a:t>
            </a:r>
            <a:r>
              <a:rPr lang="zh-CN" altLang="en-US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：温室气体管理体系</a:t>
            </a:r>
            <a:r>
              <a:rPr lang="en-US" altLang="zh-CN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</a:t>
            </a:r>
            <a:r>
              <a:rPr lang="en-US" altLang="zh-TW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ISO14067 : </a:t>
            </a:r>
            <a:r>
              <a:rPr lang="zh-CN" altLang="en-US" sz="14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碳足迹管理体系</a:t>
            </a:r>
            <a:endParaRPr lang="en-US" altLang="zh-CN" sz="1400" b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>
            <a:spLocks noGrp="1"/>
          </p:cNvSpPr>
          <p:nvPr>
            <p:ph type="title"/>
          </p:nvPr>
        </p:nvSpPr>
        <p:spPr>
          <a:xfrm>
            <a:off x="899592" y="247594"/>
            <a:ext cx="7910146" cy="635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8680"/>
                </a:solidFill>
                <a:latin typeface="+mj-ea"/>
              </a:rPr>
              <a:t>招聘岗位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12576" y="1988997"/>
            <a:ext cx="5777458" cy="406144"/>
          </a:xfrm>
          <a:prstGeom prst="rect">
            <a:avLst/>
          </a:prstGeom>
          <a:solidFill>
            <a:srgbClr val="3FD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156" y="4505429"/>
            <a:ext cx="1328615" cy="2140547"/>
          </a:xfrm>
          <a:prstGeom prst="rect">
            <a:avLst/>
          </a:prstGeom>
        </p:spPr>
      </p:pic>
      <p:sp>
        <p:nvSpPr>
          <p:cNvPr id="11" name="标题 4"/>
          <p:cNvSpPr txBox="1"/>
          <p:nvPr/>
        </p:nvSpPr>
        <p:spPr>
          <a:xfrm>
            <a:off x="-612576" y="1150648"/>
            <a:ext cx="477847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我们需要 </a:t>
            </a:r>
            <a:r>
              <a:rPr lang="en-US" altLang="zh-CN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| </a:t>
            </a:r>
            <a:r>
              <a:rPr lang="en-US" altLang="zh-CN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NEED</a:t>
            </a:r>
            <a:endParaRPr lang="zh-CN" altLang="en-US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829376" y="1988997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b="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机械制造及其自动化专业在校学生</a:t>
            </a:r>
            <a:endParaRPr lang="zh-CN" altLang="en-US" sz="2000" b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829375" y="2747302"/>
            <a:ext cx="6990345" cy="24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我们有</a:t>
            </a:r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全自动化生产线，</a:t>
            </a:r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完善的信赖性产品设备，专业的声学测试仪器，</a:t>
            </a:r>
            <a:r>
              <a:rPr lang="zh-CN" altLang="en-US" sz="2000" b="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你更符合我们的要求</a:t>
            </a:r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endParaRPr lang="zh-CN" altLang="zh-CN" sz="2000" b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612576" y="3438942"/>
            <a:ext cx="5777458" cy="406144"/>
          </a:xfrm>
          <a:prstGeom prst="rect">
            <a:avLst/>
          </a:prstGeom>
          <a:solidFill>
            <a:srgbClr val="8C8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785131" y="3438942"/>
            <a:ext cx="4870359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吃苦耐劳，踏实肯干、学习成绩优异者</a:t>
            </a:r>
            <a:endParaRPr lang="zh-CN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标题 4"/>
          <p:cNvSpPr txBox="1"/>
          <p:nvPr/>
        </p:nvSpPr>
        <p:spPr>
          <a:xfrm>
            <a:off x="829375" y="4029912"/>
            <a:ext cx="7134361" cy="55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1450" indent="-171450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我们将为你提供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完善的晋升通道，提供各类培训</a:t>
            </a:r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，所以你必须是优秀的。</a:t>
            </a:r>
            <a:endParaRPr lang="zh-CN" altLang="zh-CN" sz="20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612576" y="4793073"/>
            <a:ext cx="5777458" cy="406144"/>
          </a:xfrm>
          <a:prstGeom prst="rect">
            <a:avLst/>
          </a:prstGeom>
          <a:solidFill>
            <a:srgbClr val="FF6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829376" y="4793073"/>
            <a:ext cx="425399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热情洋溢、具有正能量的热血青年</a:t>
            </a:r>
            <a:endParaRPr lang="zh-CN" altLang="en-US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829375" y="5364830"/>
            <a:ext cx="6562781" cy="6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1450" indent="-171450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我们的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团队合作无间，积极向上</a:t>
            </a:r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，需要你带着</a:t>
            </a:r>
            <a:r>
              <a:rPr lang="zh-CN" altLang="en-US" sz="2000" b="1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正能量</a:t>
            </a:r>
            <a:r>
              <a:rPr lang="zh-CN" altLang="en-US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一起加入我们美特的大家庭。</a:t>
            </a:r>
            <a:endParaRPr lang="zh-CN" altLang="zh-CN" sz="20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>
            <a:spLocks noGrp="1"/>
          </p:cNvSpPr>
          <p:nvPr>
            <p:ph type="title"/>
          </p:nvPr>
        </p:nvSpPr>
        <p:spPr>
          <a:xfrm>
            <a:off x="899592" y="247594"/>
            <a:ext cx="7910146" cy="635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8680"/>
                </a:solidFill>
                <a:latin typeface="+mj-ea"/>
              </a:rPr>
              <a:t>招聘岗位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156" y="4505429"/>
            <a:ext cx="1328615" cy="2140547"/>
          </a:xfrm>
          <a:prstGeom prst="rect">
            <a:avLst/>
          </a:prstGeom>
        </p:spPr>
      </p:pic>
      <p:sp>
        <p:nvSpPr>
          <p:cNvPr id="11" name="标题 4"/>
          <p:cNvSpPr txBox="1"/>
          <p:nvPr/>
        </p:nvSpPr>
        <p:spPr>
          <a:xfrm>
            <a:off x="-1116632" y="1150648"/>
            <a:ext cx="6480720" cy="62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岗位职责</a:t>
            </a:r>
            <a:r>
              <a:rPr lang="en-US" altLang="zh-CN" sz="3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|</a:t>
            </a:r>
            <a:r>
              <a:rPr lang="en-US" altLang="zh-CN" sz="2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Job </a:t>
            </a:r>
            <a:r>
              <a:rPr lang="en-US" altLang="zh-CN" sz="2000" dirty="0" err="1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Responsiblity</a:t>
            </a:r>
            <a:endParaRPr lang="zh-CN" altLang="en-US" sz="11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646" y="191683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CN" altLang="zh-CN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负责自动化设备（如：自动点胶机、保压机、焊接机等）的维护和保养工作；</a:t>
            </a:r>
            <a:endParaRPr lang="zh-CN" altLang="zh-CN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CN" altLang="zh-CN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负责自动化设备生产数据的记录及汇整工作；</a:t>
            </a:r>
            <a:endParaRPr lang="zh-CN" altLang="zh-CN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CN" altLang="zh-CN" sz="28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负责车间设备以及工装的优化和改进工作。</a:t>
            </a:r>
            <a:endParaRPr lang="zh-CN" altLang="zh-CN" sz="28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>
            <a:spLocks noGrp="1"/>
          </p:cNvSpPr>
          <p:nvPr>
            <p:ph type="title"/>
          </p:nvPr>
        </p:nvSpPr>
        <p:spPr>
          <a:xfrm>
            <a:off x="899592" y="247594"/>
            <a:ext cx="7910146" cy="635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8680"/>
                </a:solidFill>
                <a:latin typeface="+mj-ea"/>
              </a:rPr>
              <a:t>晋升发展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-108520" y="1359568"/>
            <a:ext cx="9339751" cy="5775158"/>
          </a:xfrm>
          <a:custGeom>
            <a:avLst/>
            <a:gdLst>
              <a:gd name="connsiteX0" fmla="*/ 0 w 10720137"/>
              <a:gd name="connsiteY0" fmla="*/ 5715000 h 5775158"/>
              <a:gd name="connsiteX1" fmla="*/ 0 w 10720137"/>
              <a:gd name="connsiteY1" fmla="*/ 4692316 h 5775158"/>
              <a:gd name="connsiteX2" fmla="*/ 2454443 w 10720137"/>
              <a:gd name="connsiteY2" fmla="*/ 4692316 h 5775158"/>
              <a:gd name="connsiteX3" fmla="*/ 2454443 w 10720137"/>
              <a:gd name="connsiteY3" fmla="*/ 3753853 h 5775158"/>
              <a:gd name="connsiteX4" fmla="*/ 4030579 w 10720137"/>
              <a:gd name="connsiteY4" fmla="*/ 3753853 h 5775158"/>
              <a:gd name="connsiteX5" fmla="*/ 4030579 w 10720137"/>
              <a:gd name="connsiteY5" fmla="*/ 2851485 h 5775158"/>
              <a:gd name="connsiteX6" fmla="*/ 5835316 w 10720137"/>
              <a:gd name="connsiteY6" fmla="*/ 2851485 h 5775158"/>
              <a:gd name="connsiteX7" fmla="*/ 5835316 w 10720137"/>
              <a:gd name="connsiteY7" fmla="*/ 1852864 h 5775158"/>
              <a:gd name="connsiteX8" fmla="*/ 7411453 w 10720137"/>
              <a:gd name="connsiteY8" fmla="*/ 1852864 h 5775158"/>
              <a:gd name="connsiteX9" fmla="*/ 7411453 w 10720137"/>
              <a:gd name="connsiteY9" fmla="*/ 950495 h 5775158"/>
              <a:gd name="connsiteX10" fmla="*/ 8951495 w 10720137"/>
              <a:gd name="connsiteY10" fmla="*/ 950495 h 5775158"/>
              <a:gd name="connsiteX11" fmla="*/ 8951495 w 10720137"/>
              <a:gd name="connsiteY11" fmla="*/ 0 h 5775158"/>
              <a:gd name="connsiteX12" fmla="*/ 10720137 w 10720137"/>
              <a:gd name="connsiteY12" fmla="*/ 0 h 5775158"/>
              <a:gd name="connsiteX13" fmla="*/ 10720137 w 10720137"/>
              <a:gd name="connsiteY13" fmla="*/ 5775158 h 5775158"/>
              <a:gd name="connsiteX14" fmla="*/ 0 w 10720137"/>
              <a:gd name="connsiteY14" fmla="*/ 5715000 h 5775158"/>
              <a:gd name="connsiteX0-1" fmla="*/ 0 w 10720137"/>
              <a:gd name="connsiteY0-2" fmla="*/ 5715000 h 5775158"/>
              <a:gd name="connsiteX1-3" fmla="*/ 0 w 10720137"/>
              <a:gd name="connsiteY1-4" fmla="*/ 4692316 h 5775158"/>
              <a:gd name="connsiteX2-5" fmla="*/ 2454443 w 10720137"/>
              <a:gd name="connsiteY2-6" fmla="*/ 4692316 h 5775158"/>
              <a:gd name="connsiteX3-7" fmla="*/ 2454443 w 10720137"/>
              <a:gd name="connsiteY3-8" fmla="*/ 3753853 h 5775158"/>
              <a:gd name="connsiteX4-9" fmla="*/ 4030579 w 10720137"/>
              <a:gd name="connsiteY4-10" fmla="*/ 3753853 h 5775158"/>
              <a:gd name="connsiteX5-11" fmla="*/ 4030579 w 10720137"/>
              <a:gd name="connsiteY5-12" fmla="*/ 2851485 h 5775158"/>
              <a:gd name="connsiteX6-13" fmla="*/ 5835316 w 10720137"/>
              <a:gd name="connsiteY6-14" fmla="*/ 2851485 h 5775158"/>
              <a:gd name="connsiteX7-15" fmla="*/ 5715000 w 10720137"/>
              <a:gd name="connsiteY7-16" fmla="*/ 1864896 h 5775158"/>
              <a:gd name="connsiteX8-17" fmla="*/ 7411453 w 10720137"/>
              <a:gd name="connsiteY8-18" fmla="*/ 1852864 h 5775158"/>
              <a:gd name="connsiteX9-19" fmla="*/ 7411453 w 10720137"/>
              <a:gd name="connsiteY9-20" fmla="*/ 950495 h 5775158"/>
              <a:gd name="connsiteX10-21" fmla="*/ 8951495 w 10720137"/>
              <a:gd name="connsiteY10-22" fmla="*/ 950495 h 5775158"/>
              <a:gd name="connsiteX11-23" fmla="*/ 8951495 w 10720137"/>
              <a:gd name="connsiteY11-24" fmla="*/ 0 h 5775158"/>
              <a:gd name="connsiteX12-25" fmla="*/ 10720137 w 10720137"/>
              <a:gd name="connsiteY12-26" fmla="*/ 0 h 5775158"/>
              <a:gd name="connsiteX13-27" fmla="*/ 10720137 w 10720137"/>
              <a:gd name="connsiteY13-28" fmla="*/ 5775158 h 5775158"/>
              <a:gd name="connsiteX14-29" fmla="*/ 0 w 10720137"/>
              <a:gd name="connsiteY14-30" fmla="*/ 5715000 h 5775158"/>
              <a:gd name="connsiteX0-31" fmla="*/ 0 w 10720137"/>
              <a:gd name="connsiteY0-32" fmla="*/ 5715000 h 5775158"/>
              <a:gd name="connsiteX1-33" fmla="*/ 0 w 10720137"/>
              <a:gd name="connsiteY1-34" fmla="*/ 4692316 h 5775158"/>
              <a:gd name="connsiteX2-35" fmla="*/ 2454443 w 10720137"/>
              <a:gd name="connsiteY2-36" fmla="*/ 4692316 h 5775158"/>
              <a:gd name="connsiteX3-37" fmla="*/ 2454443 w 10720137"/>
              <a:gd name="connsiteY3-38" fmla="*/ 3753853 h 5775158"/>
              <a:gd name="connsiteX4-39" fmla="*/ 4030579 w 10720137"/>
              <a:gd name="connsiteY4-40" fmla="*/ 3753853 h 5775158"/>
              <a:gd name="connsiteX5-41" fmla="*/ 4030579 w 10720137"/>
              <a:gd name="connsiteY5-42" fmla="*/ 2851485 h 5775158"/>
              <a:gd name="connsiteX6-43" fmla="*/ 5715000 w 10720137"/>
              <a:gd name="connsiteY6-44" fmla="*/ 2851485 h 5775158"/>
              <a:gd name="connsiteX7-45" fmla="*/ 5715000 w 10720137"/>
              <a:gd name="connsiteY7-46" fmla="*/ 1864896 h 5775158"/>
              <a:gd name="connsiteX8-47" fmla="*/ 7411453 w 10720137"/>
              <a:gd name="connsiteY8-48" fmla="*/ 1852864 h 5775158"/>
              <a:gd name="connsiteX9-49" fmla="*/ 7411453 w 10720137"/>
              <a:gd name="connsiteY9-50" fmla="*/ 950495 h 5775158"/>
              <a:gd name="connsiteX10-51" fmla="*/ 8951495 w 10720137"/>
              <a:gd name="connsiteY10-52" fmla="*/ 950495 h 5775158"/>
              <a:gd name="connsiteX11-53" fmla="*/ 8951495 w 10720137"/>
              <a:gd name="connsiteY11-54" fmla="*/ 0 h 5775158"/>
              <a:gd name="connsiteX12-55" fmla="*/ 10720137 w 10720137"/>
              <a:gd name="connsiteY12-56" fmla="*/ 0 h 5775158"/>
              <a:gd name="connsiteX13-57" fmla="*/ 10720137 w 10720137"/>
              <a:gd name="connsiteY13-58" fmla="*/ 5775158 h 5775158"/>
              <a:gd name="connsiteX14-59" fmla="*/ 0 w 10720137"/>
              <a:gd name="connsiteY14-60" fmla="*/ 5715000 h 5775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720137" h="5775158">
                <a:moveTo>
                  <a:pt x="0" y="5715000"/>
                </a:moveTo>
                <a:lnTo>
                  <a:pt x="0" y="4692316"/>
                </a:lnTo>
                <a:lnTo>
                  <a:pt x="2454443" y="4692316"/>
                </a:lnTo>
                <a:lnTo>
                  <a:pt x="2454443" y="3753853"/>
                </a:lnTo>
                <a:lnTo>
                  <a:pt x="4030579" y="3753853"/>
                </a:lnTo>
                <a:lnTo>
                  <a:pt x="4030579" y="2851485"/>
                </a:lnTo>
                <a:lnTo>
                  <a:pt x="5715000" y="2851485"/>
                </a:lnTo>
                <a:lnTo>
                  <a:pt x="5715000" y="1864896"/>
                </a:lnTo>
                <a:lnTo>
                  <a:pt x="7411453" y="1852864"/>
                </a:lnTo>
                <a:lnTo>
                  <a:pt x="7411453" y="950495"/>
                </a:lnTo>
                <a:lnTo>
                  <a:pt x="8951495" y="950495"/>
                </a:lnTo>
                <a:lnTo>
                  <a:pt x="8951495" y="0"/>
                </a:lnTo>
                <a:lnTo>
                  <a:pt x="10720137" y="0"/>
                </a:lnTo>
                <a:lnTo>
                  <a:pt x="10720137" y="5775158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Group 104"/>
          <p:cNvGrpSpPr>
            <a:grpSpLocks noChangeAspect="1"/>
          </p:cNvGrpSpPr>
          <p:nvPr/>
        </p:nvGrpSpPr>
        <p:grpSpPr bwMode="auto">
          <a:xfrm>
            <a:off x="-31265" y="1827076"/>
            <a:ext cx="2588393" cy="4194212"/>
            <a:chOff x="5264" y="989"/>
            <a:chExt cx="2174" cy="2642"/>
          </a:xfrm>
        </p:grpSpPr>
        <p:sp>
          <p:nvSpPr>
            <p:cNvPr id="6" name="Rectangle 105"/>
            <p:cNvSpPr>
              <a:spLocks noChangeArrowheads="1"/>
            </p:cNvSpPr>
            <p:nvPr/>
          </p:nvSpPr>
          <p:spPr bwMode="auto">
            <a:xfrm>
              <a:off x="6438" y="2625"/>
              <a:ext cx="137" cy="940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Rectangle 106"/>
            <p:cNvSpPr>
              <a:spLocks noChangeArrowheads="1"/>
            </p:cNvSpPr>
            <p:nvPr/>
          </p:nvSpPr>
          <p:spPr bwMode="auto">
            <a:xfrm>
              <a:off x="6130" y="2625"/>
              <a:ext cx="135" cy="94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Rectangle 107"/>
            <p:cNvSpPr>
              <a:spLocks noChangeArrowheads="1"/>
            </p:cNvSpPr>
            <p:nvPr/>
          </p:nvSpPr>
          <p:spPr bwMode="auto">
            <a:xfrm>
              <a:off x="6120" y="1882"/>
              <a:ext cx="465" cy="452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Rectangle 108"/>
            <p:cNvSpPr>
              <a:spLocks noChangeArrowheads="1"/>
            </p:cNvSpPr>
            <p:nvPr/>
          </p:nvSpPr>
          <p:spPr bwMode="auto">
            <a:xfrm>
              <a:off x="6293" y="1830"/>
              <a:ext cx="119" cy="66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109"/>
            <p:cNvSpPr/>
            <p:nvPr/>
          </p:nvSpPr>
          <p:spPr bwMode="auto">
            <a:xfrm>
              <a:off x="6281" y="1882"/>
              <a:ext cx="143" cy="743"/>
            </a:xfrm>
            <a:custGeom>
              <a:avLst/>
              <a:gdLst>
                <a:gd name="T0" fmla="*/ 0 w 143"/>
                <a:gd name="T1" fmla="*/ 682 h 743"/>
                <a:gd name="T2" fmla="*/ 71 w 143"/>
                <a:gd name="T3" fmla="*/ 743 h 743"/>
                <a:gd name="T4" fmla="*/ 143 w 143"/>
                <a:gd name="T5" fmla="*/ 682 h 743"/>
                <a:gd name="T6" fmla="*/ 93 w 143"/>
                <a:gd name="T7" fmla="*/ 0 h 743"/>
                <a:gd name="T8" fmla="*/ 50 w 143"/>
                <a:gd name="T9" fmla="*/ 0 h 743"/>
                <a:gd name="T10" fmla="*/ 0 w 143"/>
                <a:gd name="T11" fmla="*/ 6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743">
                  <a:moveTo>
                    <a:pt x="0" y="682"/>
                  </a:moveTo>
                  <a:lnTo>
                    <a:pt x="71" y="743"/>
                  </a:lnTo>
                  <a:lnTo>
                    <a:pt x="143" y="682"/>
                  </a:lnTo>
                  <a:lnTo>
                    <a:pt x="93" y="0"/>
                  </a:lnTo>
                  <a:lnTo>
                    <a:pt x="5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110"/>
            <p:cNvSpPr/>
            <p:nvPr/>
          </p:nvSpPr>
          <p:spPr bwMode="auto">
            <a:xfrm>
              <a:off x="6390" y="1830"/>
              <a:ext cx="133" cy="90"/>
            </a:xfrm>
            <a:custGeom>
              <a:avLst/>
              <a:gdLst>
                <a:gd name="T0" fmla="*/ 29 w 133"/>
                <a:gd name="T1" fmla="*/ 90 h 90"/>
                <a:gd name="T2" fmla="*/ 133 w 133"/>
                <a:gd name="T3" fmla="*/ 52 h 90"/>
                <a:gd name="T4" fmla="*/ 133 w 133"/>
                <a:gd name="T5" fmla="*/ 0 h 90"/>
                <a:gd name="T6" fmla="*/ 0 w 133"/>
                <a:gd name="T7" fmla="*/ 0 h 90"/>
                <a:gd name="T8" fmla="*/ 29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29" y="90"/>
                  </a:moveTo>
                  <a:lnTo>
                    <a:pt x="133" y="5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111"/>
            <p:cNvSpPr/>
            <p:nvPr/>
          </p:nvSpPr>
          <p:spPr bwMode="auto">
            <a:xfrm>
              <a:off x="6182" y="1830"/>
              <a:ext cx="133" cy="90"/>
            </a:xfrm>
            <a:custGeom>
              <a:avLst/>
              <a:gdLst>
                <a:gd name="T0" fmla="*/ 104 w 133"/>
                <a:gd name="T1" fmla="*/ 90 h 90"/>
                <a:gd name="T2" fmla="*/ 0 w 133"/>
                <a:gd name="T3" fmla="*/ 52 h 90"/>
                <a:gd name="T4" fmla="*/ 0 w 133"/>
                <a:gd name="T5" fmla="*/ 0 h 90"/>
                <a:gd name="T6" fmla="*/ 133 w 133"/>
                <a:gd name="T7" fmla="*/ 0 h 90"/>
                <a:gd name="T8" fmla="*/ 104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104" y="90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112"/>
            <p:cNvSpPr/>
            <p:nvPr/>
          </p:nvSpPr>
          <p:spPr bwMode="auto">
            <a:xfrm>
              <a:off x="6331" y="1882"/>
              <a:ext cx="427" cy="873"/>
            </a:xfrm>
            <a:custGeom>
              <a:avLst/>
              <a:gdLst>
                <a:gd name="T0" fmla="*/ 32 w 180"/>
                <a:gd name="T1" fmla="*/ 369 h 369"/>
                <a:gd name="T2" fmla="*/ 32 w 180"/>
                <a:gd name="T3" fmla="*/ 369 h 369"/>
                <a:gd name="T4" fmla="*/ 31 w 180"/>
                <a:gd name="T5" fmla="*/ 369 h 369"/>
                <a:gd name="T6" fmla="*/ 0 w 180"/>
                <a:gd name="T7" fmla="*/ 346 h 369"/>
                <a:gd name="T8" fmla="*/ 0 w 180"/>
                <a:gd name="T9" fmla="*/ 346 h 369"/>
                <a:gd name="T10" fmla="*/ 0 w 180"/>
                <a:gd name="T11" fmla="*/ 181 h 369"/>
                <a:gd name="T12" fmla="*/ 79 w 180"/>
                <a:gd name="T13" fmla="*/ 0 h 369"/>
                <a:gd name="T14" fmla="*/ 180 w 180"/>
                <a:gd name="T15" fmla="*/ 0 h 369"/>
                <a:gd name="T16" fmla="*/ 140 w 180"/>
                <a:gd name="T17" fmla="*/ 181 h 369"/>
                <a:gd name="T18" fmla="*/ 140 w 180"/>
                <a:gd name="T19" fmla="*/ 369 h 369"/>
                <a:gd name="T20" fmla="*/ 32 w 180"/>
                <a:gd name="T2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69">
                  <a:moveTo>
                    <a:pt x="32" y="369"/>
                  </a:moveTo>
                  <a:cubicBezTo>
                    <a:pt x="32" y="369"/>
                    <a:pt x="32" y="369"/>
                    <a:pt x="32" y="369"/>
                  </a:cubicBezTo>
                  <a:cubicBezTo>
                    <a:pt x="32" y="369"/>
                    <a:pt x="31" y="369"/>
                    <a:pt x="31" y="369"/>
                  </a:cubicBezTo>
                  <a:cubicBezTo>
                    <a:pt x="15" y="369"/>
                    <a:pt x="2" y="359"/>
                    <a:pt x="0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369"/>
                    <a:pt x="140" y="369"/>
                    <a:pt x="140" y="369"/>
                  </a:cubicBezTo>
                  <a:lnTo>
                    <a:pt x="32" y="369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113"/>
            <p:cNvSpPr/>
            <p:nvPr/>
          </p:nvSpPr>
          <p:spPr bwMode="auto">
            <a:xfrm>
              <a:off x="6331" y="1853"/>
              <a:ext cx="294" cy="457"/>
            </a:xfrm>
            <a:custGeom>
              <a:avLst/>
              <a:gdLst>
                <a:gd name="T0" fmla="*/ 157 w 294"/>
                <a:gd name="T1" fmla="*/ 230 h 457"/>
                <a:gd name="T2" fmla="*/ 0 w 294"/>
                <a:gd name="T3" fmla="*/ 457 h 457"/>
                <a:gd name="T4" fmla="*/ 199 w 294"/>
                <a:gd name="T5" fmla="*/ 0 h 457"/>
                <a:gd name="T6" fmla="*/ 294 w 294"/>
                <a:gd name="T7" fmla="*/ 29 h 457"/>
                <a:gd name="T8" fmla="*/ 230 w 294"/>
                <a:gd name="T9" fmla="*/ 124 h 457"/>
                <a:gd name="T10" fmla="*/ 230 w 294"/>
                <a:gd name="T11" fmla="*/ 124 h 457"/>
                <a:gd name="T12" fmla="*/ 161 w 294"/>
                <a:gd name="T13" fmla="*/ 223 h 457"/>
                <a:gd name="T14" fmla="*/ 157 w 294"/>
                <a:gd name="T15" fmla="*/ 230 h 457"/>
                <a:gd name="T16" fmla="*/ 157 w 294"/>
                <a:gd name="T17" fmla="*/ 23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57">
                  <a:moveTo>
                    <a:pt x="157" y="230"/>
                  </a:moveTo>
                  <a:lnTo>
                    <a:pt x="0" y="457"/>
                  </a:lnTo>
                  <a:lnTo>
                    <a:pt x="199" y="0"/>
                  </a:lnTo>
                  <a:lnTo>
                    <a:pt x="294" y="29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161" y="223"/>
                  </a:lnTo>
                  <a:lnTo>
                    <a:pt x="157" y="230"/>
                  </a:lnTo>
                  <a:lnTo>
                    <a:pt x="157" y="230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114"/>
            <p:cNvSpPr/>
            <p:nvPr/>
          </p:nvSpPr>
          <p:spPr bwMode="auto">
            <a:xfrm>
              <a:off x="5947" y="1882"/>
              <a:ext cx="427" cy="873"/>
            </a:xfrm>
            <a:custGeom>
              <a:avLst/>
              <a:gdLst>
                <a:gd name="T0" fmla="*/ 148 w 180"/>
                <a:gd name="T1" fmla="*/ 369 h 369"/>
                <a:gd name="T2" fmla="*/ 148 w 180"/>
                <a:gd name="T3" fmla="*/ 369 h 369"/>
                <a:gd name="T4" fmla="*/ 149 w 180"/>
                <a:gd name="T5" fmla="*/ 369 h 369"/>
                <a:gd name="T6" fmla="*/ 180 w 180"/>
                <a:gd name="T7" fmla="*/ 346 h 369"/>
                <a:gd name="T8" fmla="*/ 180 w 180"/>
                <a:gd name="T9" fmla="*/ 346 h 369"/>
                <a:gd name="T10" fmla="*/ 180 w 180"/>
                <a:gd name="T11" fmla="*/ 181 h 369"/>
                <a:gd name="T12" fmla="*/ 100 w 180"/>
                <a:gd name="T13" fmla="*/ 0 h 369"/>
                <a:gd name="T14" fmla="*/ 0 w 180"/>
                <a:gd name="T15" fmla="*/ 0 h 369"/>
                <a:gd name="T16" fmla="*/ 39 w 180"/>
                <a:gd name="T17" fmla="*/ 181 h 369"/>
                <a:gd name="T18" fmla="*/ 39 w 180"/>
                <a:gd name="T19" fmla="*/ 369 h 369"/>
                <a:gd name="T20" fmla="*/ 148 w 180"/>
                <a:gd name="T2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69">
                  <a:moveTo>
                    <a:pt x="148" y="369"/>
                  </a:moveTo>
                  <a:cubicBezTo>
                    <a:pt x="148" y="369"/>
                    <a:pt x="148" y="369"/>
                    <a:pt x="148" y="369"/>
                  </a:cubicBezTo>
                  <a:cubicBezTo>
                    <a:pt x="148" y="369"/>
                    <a:pt x="149" y="369"/>
                    <a:pt x="149" y="369"/>
                  </a:cubicBezTo>
                  <a:cubicBezTo>
                    <a:pt x="165" y="369"/>
                    <a:pt x="178" y="359"/>
                    <a:pt x="180" y="346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369"/>
                    <a:pt x="39" y="369"/>
                    <a:pt x="39" y="369"/>
                  </a:cubicBezTo>
                  <a:lnTo>
                    <a:pt x="148" y="369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115"/>
            <p:cNvSpPr/>
            <p:nvPr/>
          </p:nvSpPr>
          <p:spPr bwMode="auto">
            <a:xfrm>
              <a:off x="6080" y="1853"/>
              <a:ext cx="294" cy="457"/>
            </a:xfrm>
            <a:custGeom>
              <a:avLst/>
              <a:gdLst>
                <a:gd name="T0" fmla="*/ 0 w 294"/>
                <a:gd name="T1" fmla="*/ 29 h 457"/>
                <a:gd name="T2" fmla="*/ 95 w 294"/>
                <a:gd name="T3" fmla="*/ 0 h 457"/>
                <a:gd name="T4" fmla="*/ 294 w 294"/>
                <a:gd name="T5" fmla="*/ 457 h 457"/>
                <a:gd name="T6" fmla="*/ 64 w 294"/>
                <a:gd name="T7" fmla="*/ 124 h 457"/>
                <a:gd name="T8" fmla="*/ 64 w 294"/>
                <a:gd name="T9" fmla="*/ 124 h 457"/>
                <a:gd name="T10" fmla="*/ 0 w 294"/>
                <a:gd name="T11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457">
                  <a:moveTo>
                    <a:pt x="0" y="29"/>
                  </a:moveTo>
                  <a:lnTo>
                    <a:pt x="95" y="0"/>
                  </a:lnTo>
                  <a:lnTo>
                    <a:pt x="294" y="457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Rectangle 116"/>
            <p:cNvSpPr>
              <a:spLocks noChangeArrowheads="1"/>
            </p:cNvSpPr>
            <p:nvPr/>
          </p:nvSpPr>
          <p:spPr bwMode="auto">
            <a:xfrm>
              <a:off x="6227" y="1761"/>
              <a:ext cx="256" cy="69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117"/>
            <p:cNvSpPr/>
            <p:nvPr/>
          </p:nvSpPr>
          <p:spPr bwMode="auto">
            <a:xfrm>
              <a:off x="5983" y="1183"/>
              <a:ext cx="737" cy="625"/>
            </a:xfrm>
            <a:custGeom>
              <a:avLst/>
              <a:gdLst>
                <a:gd name="T0" fmla="*/ 278 w 311"/>
                <a:gd name="T1" fmla="*/ 100 h 264"/>
                <a:gd name="T2" fmla="*/ 277 w 311"/>
                <a:gd name="T3" fmla="*/ 100 h 264"/>
                <a:gd name="T4" fmla="*/ 273 w 311"/>
                <a:gd name="T5" fmla="*/ 0 h 264"/>
                <a:gd name="T6" fmla="*/ 155 w 311"/>
                <a:gd name="T7" fmla="*/ 0 h 264"/>
                <a:gd name="T8" fmla="*/ 38 w 311"/>
                <a:gd name="T9" fmla="*/ 0 h 264"/>
                <a:gd name="T10" fmla="*/ 34 w 311"/>
                <a:gd name="T11" fmla="*/ 100 h 264"/>
                <a:gd name="T12" fmla="*/ 33 w 311"/>
                <a:gd name="T13" fmla="*/ 100 h 264"/>
                <a:gd name="T14" fmla="*/ 0 w 311"/>
                <a:gd name="T15" fmla="*/ 131 h 264"/>
                <a:gd name="T16" fmla="*/ 33 w 311"/>
                <a:gd name="T17" fmla="*/ 161 h 264"/>
                <a:gd name="T18" fmla="*/ 35 w 311"/>
                <a:gd name="T19" fmla="*/ 161 h 264"/>
                <a:gd name="T20" fmla="*/ 35 w 311"/>
                <a:gd name="T21" fmla="*/ 161 h 264"/>
                <a:gd name="T22" fmla="*/ 35 w 311"/>
                <a:gd name="T23" fmla="*/ 161 h 264"/>
                <a:gd name="T24" fmla="*/ 126 w 311"/>
                <a:gd name="T25" fmla="*/ 263 h 264"/>
                <a:gd name="T26" fmla="*/ 126 w 311"/>
                <a:gd name="T27" fmla="*/ 263 h 264"/>
                <a:gd name="T28" fmla="*/ 155 w 311"/>
                <a:gd name="T29" fmla="*/ 263 h 264"/>
                <a:gd name="T30" fmla="*/ 185 w 311"/>
                <a:gd name="T31" fmla="*/ 263 h 264"/>
                <a:gd name="T32" fmla="*/ 276 w 311"/>
                <a:gd name="T33" fmla="*/ 161 h 264"/>
                <a:gd name="T34" fmla="*/ 278 w 311"/>
                <a:gd name="T35" fmla="*/ 161 h 264"/>
                <a:gd name="T36" fmla="*/ 311 w 311"/>
                <a:gd name="T37" fmla="*/ 131 h 264"/>
                <a:gd name="T38" fmla="*/ 278 w 311"/>
                <a:gd name="T39" fmla="*/ 10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64">
                  <a:moveTo>
                    <a:pt x="278" y="100"/>
                  </a:moveTo>
                  <a:cubicBezTo>
                    <a:pt x="278" y="100"/>
                    <a:pt x="277" y="100"/>
                    <a:pt x="277" y="100"/>
                  </a:cubicBezTo>
                  <a:cubicBezTo>
                    <a:pt x="276" y="51"/>
                    <a:pt x="273" y="0"/>
                    <a:pt x="27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5" y="51"/>
                    <a:pt x="34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14" y="100"/>
                    <a:pt x="0" y="114"/>
                    <a:pt x="0" y="131"/>
                  </a:cubicBezTo>
                  <a:cubicBezTo>
                    <a:pt x="0" y="148"/>
                    <a:pt x="14" y="161"/>
                    <a:pt x="33" y="161"/>
                  </a:cubicBezTo>
                  <a:cubicBezTo>
                    <a:pt x="33" y="161"/>
                    <a:pt x="34" y="161"/>
                    <a:pt x="35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5" y="161"/>
                    <a:pt x="67" y="242"/>
                    <a:pt x="126" y="263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33" y="264"/>
                    <a:pt x="155" y="263"/>
                    <a:pt x="155" y="263"/>
                  </a:cubicBezTo>
                  <a:cubicBezTo>
                    <a:pt x="155" y="263"/>
                    <a:pt x="178" y="264"/>
                    <a:pt x="185" y="263"/>
                  </a:cubicBezTo>
                  <a:cubicBezTo>
                    <a:pt x="244" y="242"/>
                    <a:pt x="276" y="161"/>
                    <a:pt x="276" y="161"/>
                  </a:cubicBezTo>
                  <a:cubicBezTo>
                    <a:pt x="277" y="161"/>
                    <a:pt x="277" y="161"/>
                    <a:pt x="278" y="161"/>
                  </a:cubicBezTo>
                  <a:cubicBezTo>
                    <a:pt x="296" y="161"/>
                    <a:pt x="311" y="148"/>
                    <a:pt x="311" y="131"/>
                  </a:cubicBezTo>
                  <a:cubicBezTo>
                    <a:pt x="311" y="114"/>
                    <a:pt x="296" y="100"/>
                    <a:pt x="278" y="10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118"/>
            <p:cNvSpPr/>
            <p:nvPr/>
          </p:nvSpPr>
          <p:spPr bwMode="auto">
            <a:xfrm>
              <a:off x="6013" y="1475"/>
              <a:ext cx="43" cy="45"/>
            </a:xfrm>
            <a:custGeom>
              <a:avLst/>
              <a:gdLst>
                <a:gd name="T0" fmla="*/ 4 w 18"/>
                <a:gd name="T1" fmla="*/ 14 h 19"/>
                <a:gd name="T2" fmla="*/ 14 w 18"/>
                <a:gd name="T3" fmla="*/ 5 h 19"/>
                <a:gd name="T4" fmla="*/ 18 w 18"/>
                <a:gd name="T5" fmla="*/ 6 h 19"/>
                <a:gd name="T6" fmla="*/ 10 w 18"/>
                <a:gd name="T7" fmla="*/ 0 h 19"/>
                <a:gd name="T8" fmla="*/ 0 w 18"/>
                <a:gd name="T9" fmla="*/ 10 h 19"/>
                <a:gd name="T10" fmla="*/ 5 w 18"/>
                <a:gd name="T11" fmla="*/ 19 h 19"/>
                <a:gd name="T12" fmla="*/ 4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4" y="14"/>
                  </a:moveTo>
                  <a:cubicBezTo>
                    <a:pt x="4" y="9"/>
                    <a:pt x="9" y="5"/>
                    <a:pt x="14" y="5"/>
                  </a:cubicBezTo>
                  <a:cubicBezTo>
                    <a:pt x="16" y="5"/>
                    <a:pt x="17" y="5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119"/>
            <p:cNvSpPr/>
            <p:nvPr/>
          </p:nvSpPr>
          <p:spPr bwMode="auto">
            <a:xfrm>
              <a:off x="6644" y="1475"/>
              <a:ext cx="45" cy="45"/>
            </a:xfrm>
            <a:custGeom>
              <a:avLst/>
              <a:gdLst>
                <a:gd name="T0" fmla="*/ 15 w 19"/>
                <a:gd name="T1" fmla="*/ 14 h 19"/>
                <a:gd name="T2" fmla="*/ 5 w 19"/>
                <a:gd name="T3" fmla="*/ 5 h 19"/>
                <a:gd name="T4" fmla="*/ 0 w 19"/>
                <a:gd name="T5" fmla="*/ 6 h 19"/>
                <a:gd name="T6" fmla="*/ 9 w 19"/>
                <a:gd name="T7" fmla="*/ 0 h 19"/>
                <a:gd name="T8" fmla="*/ 19 w 19"/>
                <a:gd name="T9" fmla="*/ 10 h 19"/>
                <a:gd name="T10" fmla="*/ 14 w 19"/>
                <a:gd name="T11" fmla="*/ 19 h 19"/>
                <a:gd name="T12" fmla="*/ 15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5" y="14"/>
                  </a:moveTo>
                  <a:cubicBezTo>
                    <a:pt x="15" y="9"/>
                    <a:pt x="10" y="5"/>
                    <a:pt x="5" y="5"/>
                  </a:cubicBezTo>
                  <a:cubicBezTo>
                    <a:pt x="3" y="5"/>
                    <a:pt x="2" y="5"/>
                    <a:pt x="0" y="6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4"/>
                    <a:pt x="17" y="17"/>
                    <a:pt x="14" y="19"/>
                  </a:cubicBezTo>
                  <a:cubicBezTo>
                    <a:pt x="14" y="18"/>
                    <a:pt x="15" y="16"/>
                    <a:pt x="15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120"/>
            <p:cNvSpPr/>
            <p:nvPr/>
          </p:nvSpPr>
          <p:spPr bwMode="auto">
            <a:xfrm>
              <a:off x="6009" y="1475"/>
              <a:ext cx="42" cy="45"/>
            </a:xfrm>
            <a:custGeom>
              <a:avLst/>
              <a:gdLst>
                <a:gd name="T0" fmla="*/ 4 w 18"/>
                <a:gd name="T1" fmla="*/ 14 h 19"/>
                <a:gd name="T2" fmla="*/ 14 w 18"/>
                <a:gd name="T3" fmla="*/ 5 h 19"/>
                <a:gd name="T4" fmla="*/ 18 w 18"/>
                <a:gd name="T5" fmla="*/ 6 h 19"/>
                <a:gd name="T6" fmla="*/ 9 w 18"/>
                <a:gd name="T7" fmla="*/ 0 h 19"/>
                <a:gd name="T8" fmla="*/ 0 w 18"/>
                <a:gd name="T9" fmla="*/ 10 h 19"/>
                <a:gd name="T10" fmla="*/ 5 w 18"/>
                <a:gd name="T11" fmla="*/ 19 h 19"/>
                <a:gd name="T12" fmla="*/ 4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4" y="14"/>
                  </a:moveTo>
                  <a:cubicBezTo>
                    <a:pt x="4" y="9"/>
                    <a:pt x="8" y="5"/>
                    <a:pt x="14" y="5"/>
                  </a:cubicBezTo>
                  <a:cubicBezTo>
                    <a:pt x="15" y="5"/>
                    <a:pt x="17" y="5"/>
                    <a:pt x="18" y="6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4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121"/>
            <p:cNvSpPr/>
            <p:nvPr/>
          </p:nvSpPr>
          <p:spPr bwMode="auto">
            <a:xfrm>
              <a:off x="6298" y="1539"/>
              <a:ext cx="109" cy="59"/>
            </a:xfrm>
            <a:custGeom>
              <a:avLst/>
              <a:gdLst>
                <a:gd name="T0" fmla="*/ 23 w 46"/>
                <a:gd name="T1" fmla="*/ 22 h 25"/>
                <a:gd name="T2" fmla="*/ 0 w 46"/>
                <a:gd name="T3" fmla="*/ 0 h 25"/>
                <a:gd name="T4" fmla="*/ 0 w 46"/>
                <a:gd name="T5" fmla="*/ 1 h 25"/>
                <a:gd name="T6" fmla="*/ 23 w 46"/>
                <a:gd name="T7" fmla="*/ 25 h 25"/>
                <a:gd name="T8" fmla="*/ 46 w 46"/>
                <a:gd name="T9" fmla="*/ 1 h 25"/>
                <a:gd name="T10" fmla="*/ 46 w 46"/>
                <a:gd name="T11" fmla="*/ 0 h 25"/>
                <a:gd name="T12" fmla="*/ 23 w 46"/>
                <a:gd name="T1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23" y="22"/>
                  </a:moveTo>
                  <a:cubicBezTo>
                    <a:pt x="10" y="22"/>
                    <a:pt x="0" y="1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"/>
                    <a:pt x="10" y="25"/>
                    <a:pt x="23" y="25"/>
                  </a:cubicBezTo>
                  <a:cubicBezTo>
                    <a:pt x="35" y="25"/>
                    <a:pt x="46" y="14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5" y="12"/>
                    <a:pt x="35" y="22"/>
                    <a:pt x="23" y="2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122"/>
            <p:cNvSpPr/>
            <p:nvPr/>
          </p:nvSpPr>
          <p:spPr bwMode="auto">
            <a:xfrm>
              <a:off x="6125" y="1281"/>
              <a:ext cx="185" cy="66"/>
            </a:xfrm>
            <a:custGeom>
              <a:avLst/>
              <a:gdLst>
                <a:gd name="T0" fmla="*/ 78 w 78"/>
                <a:gd name="T1" fmla="*/ 16 h 28"/>
                <a:gd name="T2" fmla="*/ 74 w 78"/>
                <a:gd name="T3" fmla="*/ 26 h 28"/>
                <a:gd name="T4" fmla="*/ 0 w 78"/>
                <a:gd name="T5" fmla="*/ 28 h 28"/>
                <a:gd name="T6" fmla="*/ 78 w 78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8">
                  <a:moveTo>
                    <a:pt x="78" y="16"/>
                  </a:move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39" y="7"/>
                    <a:pt x="0" y="28"/>
                  </a:cubicBezTo>
                  <a:cubicBezTo>
                    <a:pt x="0" y="28"/>
                    <a:pt x="28" y="0"/>
                    <a:pt x="78" y="1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123"/>
            <p:cNvSpPr/>
            <p:nvPr/>
          </p:nvSpPr>
          <p:spPr bwMode="auto">
            <a:xfrm>
              <a:off x="6390" y="1281"/>
              <a:ext cx="188" cy="66"/>
            </a:xfrm>
            <a:custGeom>
              <a:avLst/>
              <a:gdLst>
                <a:gd name="T0" fmla="*/ 0 w 79"/>
                <a:gd name="T1" fmla="*/ 16 h 28"/>
                <a:gd name="T2" fmla="*/ 5 w 79"/>
                <a:gd name="T3" fmla="*/ 26 h 28"/>
                <a:gd name="T4" fmla="*/ 79 w 79"/>
                <a:gd name="T5" fmla="*/ 28 h 28"/>
                <a:gd name="T6" fmla="*/ 0 w 79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8">
                  <a:moveTo>
                    <a:pt x="0" y="1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0" y="7"/>
                    <a:pt x="79" y="28"/>
                  </a:cubicBezTo>
                  <a:cubicBezTo>
                    <a:pt x="79" y="28"/>
                    <a:pt x="51" y="0"/>
                    <a:pt x="0" y="1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124"/>
            <p:cNvSpPr/>
            <p:nvPr/>
          </p:nvSpPr>
          <p:spPr bwMode="auto">
            <a:xfrm>
              <a:off x="6023" y="989"/>
              <a:ext cx="652" cy="469"/>
            </a:xfrm>
            <a:custGeom>
              <a:avLst/>
              <a:gdLst>
                <a:gd name="T0" fmla="*/ 272 w 275"/>
                <a:gd name="T1" fmla="*/ 83 h 198"/>
                <a:gd name="T2" fmla="*/ 70 w 275"/>
                <a:gd name="T3" fmla="*/ 14 h 198"/>
                <a:gd name="T4" fmla="*/ 78 w 275"/>
                <a:gd name="T5" fmla="*/ 1 h 198"/>
                <a:gd name="T6" fmla="*/ 38 w 275"/>
                <a:gd name="T7" fmla="*/ 27 h 198"/>
                <a:gd name="T8" fmla="*/ 32 w 275"/>
                <a:gd name="T9" fmla="*/ 32 h 198"/>
                <a:gd name="T10" fmla="*/ 31 w 275"/>
                <a:gd name="T11" fmla="*/ 33 h 198"/>
                <a:gd name="T12" fmla="*/ 31 w 275"/>
                <a:gd name="T13" fmla="*/ 33 h 198"/>
                <a:gd name="T14" fmla="*/ 21 w 275"/>
                <a:gd name="T15" fmla="*/ 68 h 198"/>
                <a:gd name="T16" fmla="*/ 18 w 275"/>
                <a:gd name="T17" fmla="*/ 187 h 198"/>
                <a:gd name="T18" fmla="*/ 18 w 275"/>
                <a:gd name="T19" fmla="*/ 188 h 198"/>
                <a:gd name="T20" fmla="*/ 19 w 275"/>
                <a:gd name="T21" fmla="*/ 193 h 198"/>
                <a:gd name="T22" fmla="*/ 24 w 275"/>
                <a:gd name="T23" fmla="*/ 186 h 198"/>
                <a:gd name="T24" fmla="*/ 28 w 275"/>
                <a:gd name="T25" fmla="*/ 157 h 198"/>
                <a:gd name="T26" fmla="*/ 41 w 275"/>
                <a:gd name="T27" fmla="*/ 102 h 198"/>
                <a:gd name="T28" fmla="*/ 45 w 275"/>
                <a:gd name="T29" fmla="*/ 103 h 198"/>
                <a:gd name="T30" fmla="*/ 202 w 275"/>
                <a:gd name="T31" fmla="*/ 130 h 198"/>
                <a:gd name="T32" fmla="*/ 195 w 275"/>
                <a:gd name="T33" fmla="*/ 125 h 198"/>
                <a:gd name="T34" fmla="*/ 227 w 275"/>
                <a:gd name="T35" fmla="*/ 115 h 198"/>
                <a:gd name="T36" fmla="*/ 238 w 275"/>
                <a:gd name="T37" fmla="*/ 114 h 198"/>
                <a:gd name="T38" fmla="*/ 244 w 275"/>
                <a:gd name="T39" fmla="*/ 122 h 198"/>
                <a:gd name="T40" fmla="*/ 249 w 275"/>
                <a:gd name="T41" fmla="*/ 146 h 198"/>
                <a:gd name="T42" fmla="*/ 257 w 275"/>
                <a:gd name="T43" fmla="*/ 198 h 198"/>
                <a:gd name="T44" fmla="*/ 262 w 275"/>
                <a:gd name="T45" fmla="*/ 193 h 198"/>
                <a:gd name="T46" fmla="*/ 270 w 275"/>
                <a:gd name="T47" fmla="*/ 127 h 198"/>
                <a:gd name="T48" fmla="*/ 272 w 275"/>
                <a:gd name="T49" fmla="*/ 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98">
                  <a:moveTo>
                    <a:pt x="272" y="83"/>
                  </a:moveTo>
                  <a:cubicBezTo>
                    <a:pt x="250" y="0"/>
                    <a:pt x="121" y="6"/>
                    <a:pt x="70" y="14"/>
                  </a:cubicBezTo>
                  <a:cubicBezTo>
                    <a:pt x="69" y="9"/>
                    <a:pt x="78" y="1"/>
                    <a:pt x="78" y="1"/>
                  </a:cubicBezTo>
                  <a:cubicBezTo>
                    <a:pt x="59" y="10"/>
                    <a:pt x="45" y="20"/>
                    <a:pt x="38" y="27"/>
                  </a:cubicBezTo>
                  <a:cubicBezTo>
                    <a:pt x="35" y="29"/>
                    <a:pt x="33" y="30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1" y="44"/>
                    <a:pt x="19" y="57"/>
                    <a:pt x="21" y="68"/>
                  </a:cubicBezTo>
                  <a:cubicBezTo>
                    <a:pt x="8" y="94"/>
                    <a:pt x="0" y="133"/>
                    <a:pt x="18" y="187"/>
                  </a:cubicBezTo>
                  <a:cubicBezTo>
                    <a:pt x="18" y="187"/>
                    <a:pt x="18" y="188"/>
                    <a:pt x="18" y="188"/>
                  </a:cubicBezTo>
                  <a:cubicBezTo>
                    <a:pt x="18" y="190"/>
                    <a:pt x="19" y="191"/>
                    <a:pt x="19" y="193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6"/>
                    <a:pt x="25" y="173"/>
                    <a:pt x="28" y="15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2" y="103"/>
                    <a:pt x="45" y="103"/>
                  </a:cubicBezTo>
                  <a:cubicBezTo>
                    <a:pt x="76" y="115"/>
                    <a:pt x="133" y="131"/>
                    <a:pt x="202" y="130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5" y="125"/>
                    <a:pt x="210" y="121"/>
                    <a:pt x="227" y="115"/>
                  </a:cubicBezTo>
                  <a:cubicBezTo>
                    <a:pt x="231" y="115"/>
                    <a:pt x="235" y="114"/>
                    <a:pt x="238" y="114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4" y="122"/>
                    <a:pt x="248" y="139"/>
                    <a:pt x="249" y="146"/>
                  </a:cubicBezTo>
                  <a:cubicBezTo>
                    <a:pt x="251" y="154"/>
                    <a:pt x="257" y="198"/>
                    <a:pt x="257" y="198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3"/>
                    <a:pt x="270" y="140"/>
                    <a:pt x="270" y="127"/>
                  </a:cubicBezTo>
                  <a:cubicBezTo>
                    <a:pt x="270" y="116"/>
                    <a:pt x="275" y="92"/>
                    <a:pt x="272" y="83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125"/>
            <p:cNvSpPr/>
            <p:nvPr/>
          </p:nvSpPr>
          <p:spPr bwMode="auto">
            <a:xfrm>
              <a:off x="6438" y="3541"/>
              <a:ext cx="258" cy="90"/>
            </a:xfrm>
            <a:custGeom>
              <a:avLst/>
              <a:gdLst>
                <a:gd name="T0" fmla="*/ 52 w 109"/>
                <a:gd name="T1" fmla="*/ 0 h 38"/>
                <a:gd name="T2" fmla="*/ 55 w 109"/>
                <a:gd name="T3" fmla="*/ 0 h 38"/>
                <a:gd name="T4" fmla="*/ 57 w 109"/>
                <a:gd name="T5" fmla="*/ 0 h 38"/>
                <a:gd name="T6" fmla="*/ 58 w 109"/>
                <a:gd name="T7" fmla="*/ 0 h 38"/>
                <a:gd name="T8" fmla="*/ 58 w 109"/>
                <a:gd name="T9" fmla="*/ 0 h 38"/>
                <a:gd name="T10" fmla="*/ 109 w 109"/>
                <a:gd name="T11" fmla="*/ 38 h 38"/>
                <a:gd name="T12" fmla="*/ 0 w 109"/>
                <a:gd name="T13" fmla="*/ 38 h 38"/>
                <a:gd name="T14" fmla="*/ 0 w 109"/>
                <a:gd name="T15" fmla="*/ 0 h 38"/>
                <a:gd name="T16" fmla="*/ 52 w 10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8">
                  <a:moveTo>
                    <a:pt x="52" y="0"/>
                  </a:move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6" y="1"/>
                    <a:pt x="109" y="18"/>
                    <a:pt x="10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126"/>
            <p:cNvSpPr/>
            <p:nvPr/>
          </p:nvSpPr>
          <p:spPr bwMode="auto">
            <a:xfrm>
              <a:off x="6009" y="3541"/>
              <a:ext cx="256" cy="90"/>
            </a:xfrm>
            <a:custGeom>
              <a:avLst/>
              <a:gdLst>
                <a:gd name="T0" fmla="*/ 56 w 108"/>
                <a:gd name="T1" fmla="*/ 0 h 38"/>
                <a:gd name="T2" fmla="*/ 54 w 108"/>
                <a:gd name="T3" fmla="*/ 0 h 38"/>
                <a:gd name="T4" fmla="*/ 52 w 108"/>
                <a:gd name="T5" fmla="*/ 0 h 38"/>
                <a:gd name="T6" fmla="*/ 51 w 108"/>
                <a:gd name="T7" fmla="*/ 0 h 38"/>
                <a:gd name="T8" fmla="*/ 51 w 108"/>
                <a:gd name="T9" fmla="*/ 0 h 38"/>
                <a:gd name="T10" fmla="*/ 0 w 108"/>
                <a:gd name="T11" fmla="*/ 38 h 38"/>
                <a:gd name="T12" fmla="*/ 108 w 108"/>
                <a:gd name="T13" fmla="*/ 38 h 38"/>
                <a:gd name="T14" fmla="*/ 108 w 108"/>
                <a:gd name="T15" fmla="*/ 0 h 38"/>
                <a:gd name="T16" fmla="*/ 56 w 10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56" y="0"/>
                  </a:moveTo>
                  <a:cubicBezTo>
                    <a:pt x="56" y="0"/>
                    <a:pt x="55" y="0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1"/>
                    <a:pt x="0" y="18"/>
                    <a:pt x="0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0"/>
                    <a:pt x="108" y="0"/>
                    <a:pt x="108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127"/>
            <p:cNvSpPr/>
            <p:nvPr/>
          </p:nvSpPr>
          <p:spPr bwMode="auto">
            <a:xfrm>
              <a:off x="6426" y="2493"/>
              <a:ext cx="232" cy="54"/>
            </a:xfrm>
            <a:custGeom>
              <a:avLst/>
              <a:gdLst>
                <a:gd name="T0" fmla="*/ 6 w 98"/>
                <a:gd name="T1" fmla="*/ 23 h 23"/>
                <a:gd name="T2" fmla="*/ 92 w 98"/>
                <a:gd name="T3" fmla="*/ 23 h 23"/>
                <a:gd name="T4" fmla="*/ 98 w 98"/>
                <a:gd name="T5" fmla="*/ 17 h 23"/>
                <a:gd name="T6" fmla="*/ 98 w 98"/>
                <a:gd name="T7" fmla="*/ 5 h 23"/>
                <a:gd name="T8" fmla="*/ 92 w 98"/>
                <a:gd name="T9" fmla="*/ 0 h 23"/>
                <a:gd name="T10" fmla="*/ 6 w 98"/>
                <a:gd name="T11" fmla="*/ 0 h 23"/>
                <a:gd name="T12" fmla="*/ 0 w 98"/>
                <a:gd name="T13" fmla="*/ 5 h 23"/>
                <a:gd name="T14" fmla="*/ 0 w 98"/>
                <a:gd name="T15" fmla="*/ 17 h 23"/>
                <a:gd name="T16" fmla="*/ 6 w 9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">
                  <a:moveTo>
                    <a:pt x="6" y="23"/>
                  </a:moveTo>
                  <a:cubicBezTo>
                    <a:pt x="92" y="23"/>
                    <a:pt x="92" y="23"/>
                    <a:pt x="92" y="23"/>
                  </a:cubicBezTo>
                  <a:cubicBezTo>
                    <a:pt x="96" y="23"/>
                    <a:pt x="98" y="20"/>
                    <a:pt x="98" y="17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2"/>
                    <a:pt x="96" y="0"/>
                    <a:pt x="9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128"/>
            <p:cNvSpPr/>
            <p:nvPr/>
          </p:nvSpPr>
          <p:spPr bwMode="auto">
            <a:xfrm>
              <a:off x="6047" y="2493"/>
              <a:ext cx="230" cy="54"/>
            </a:xfrm>
            <a:custGeom>
              <a:avLst/>
              <a:gdLst>
                <a:gd name="T0" fmla="*/ 5 w 97"/>
                <a:gd name="T1" fmla="*/ 23 h 23"/>
                <a:gd name="T2" fmla="*/ 92 w 97"/>
                <a:gd name="T3" fmla="*/ 23 h 23"/>
                <a:gd name="T4" fmla="*/ 97 w 97"/>
                <a:gd name="T5" fmla="*/ 17 h 23"/>
                <a:gd name="T6" fmla="*/ 97 w 97"/>
                <a:gd name="T7" fmla="*/ 5 h 23"/>
                <a:gd name="T8" fmla="*/ 92 w 97"/>
                <a:gd name="T9" fmla="*/ 0 h 23"/>
                <a:gd name="T10" fmla="*/ 5 w 97"/>
                <a:gd name="T11" fmla="*/ 0 h 23"/>
                <a:gd name="T12" fmla="*/ 0 w 97"/>
                <a:gd name="T13" fmla="*/ 5 h 23"/>
                <a:gd name="T14" fmla="*/ 0 w 97"/>
                <a:gd name="T15" fmla="*/ 17 h 23"/>
                <a:gd name="T16" fmla="*/ 5 w 97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3">
                  <a:moveTo>
                    <a:pt x="5" y="23"/>
                  </a:move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0"/>
                    <a:pt x="97" y="17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5" y="23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9"/>
            <p:cNvSpPr/>
            <p:nvPr/>
          </p:nvSpPr>
          <p:spPr bwMode="auto">
            <a:xfrm>
              <a:off x="7135" y="1946"/>
              <a:ext cx="303" cy="206"/>
            </a:xfrm>
            <a:custGeom>
              <a:avLst/>
              <a:gdLst>
                <a:gd name="T0" fmla="*/ 0 w 128"/>
                <a:gd name="T1" fmla="*/ 20 h 87"/>
                <a:gd name="T2" fmla="*/ 50 w 128"/>
                <a:gd name="T3" fmla="*/ 11 h 87"/>
                <a:gd name="T4" fmla="*/ 105 w 128"/>
                <a:gd name="T5" fmla="*/ 85 h 87"/>
                <a:gd name="T6" fmla="*/ 21 w 128"/>
                <a:gd name="T7" fmla="*/ 50 h 87"/>
                <a:gd name="T8" fmla="*/ 0 w 128"/>
                <a:gd name="T9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7">
                  <a:moveTo>
                    <a:pt x="0" y="20"/>
                  </a:moveTo>
                  <a:cubicBezTo>
                    <a:pt x="0" y="20"/>
                    <a:pt x="27" y="0"/>
                    <a:pt x="50" y="11"/>
                  </a:cubicBezTo>
                  <a:cubicBezTo>
                    <a:pt x="72" y="22"/>
                    <a:pt x="128" y="87"/>
                    <a:pt x="105" y="85"/>
                  </a:cubicBezTo>
                  <a:cubicBezTo>
                    <a:pt x="82" y="83"/>
                    <a:pt x="30" y="52"/>
                    <a:pt x="21" y="50"/>
                  </a:cubicBezTo>
                  <a:cubicBezTo>
                    <a:pt x="12" y="49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30"/>
            <p:cNvSpPr/>
            <p:nvPr/>
          </p:nvSpPr>
          <p:spPr bwMode="auto">
            <a:xfrm>
              <a:off x="5264" y="1946"/>
              <a:ext cx="301" cy="208"/>
            </a:xfrm>
            <a:custGeom>
              <a:avLst/>
              <a:gdLst>
                <a:gd name="T0" fmla="*/ 127 w 127"/>
                <a:gd name="T1" fmla="*/ 21 h 88"/>
                <a:gd name="T2" fmla="*/ 78 w 127"/>
                <a:gd name="T3" fmla="*/ 11 h 88"/>
                <a:gd name="T4" fmla="*/ 23 w 127"/>
                <a:gd name="T5" fmla="*/ 86 h 88"/>
                <a:gd name="T6" fmla="*/ 107 w 127"/>
                <a:gd name="T7" fmla="*/ 51 h 88"/>
                <a:gd name="T8" fmla="*/ 127 w 127"/>
                <a:gd name="T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8">
                  <a:moveTo>
                    <a:pt x="127" y="21"/>
                  </a:moveTo>
                  <a:cubicBezTo>
                    <a:pt x="127" y="21"/>
                    <a:pt x="100" y="0"/>
                    <a:pt x="78" y="11"/>
                  </a:cubicBezTo>
                  <a:cubicBezTo>
                    <a:pt x="56" y="22"/>
                    <a:pt x="0" y="88"/>
                    <a:pt x="23" y="86"/>
                  </a:cubicBezTo>
                  <a:cubicBezTo>
                    <a:pt x="46" y="84"/>
                    <a:pt x="98" y="52"/>
                    <a:pt x="107" y="51"/>
                  </a:cubicBezTo>
                  <a:cubicBezTo>
                    <a:pt x="116" y="50"/>
                    <a:pt x="127" y="21"/>
                    <a:pt x="127" y="2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1"/>
            <p:cNvSpPr/>
            <p:nvPr/>
          </p:nvSpPr>
          <p:spPr bwMode="auto">
            <a:xfrm>
              <a:off x="6658" y="1882"/>
              <a:ext cx="527" cy="407"/>
            </a:xfrm>
            <a:custGeom>
              <a:avLst/>
              <a:gdLst>
                <a:gd name="T0" fmla="*/ 42 w 222"/>
                <a:gd name="T1" fmla="*/ 0 h 172"/>
                <a:gd name="T2" fmla="*/ 86 w 222"/>
                <a:gd name="T3" fmla="*/ 115 h 172"/>
                <a:gd name="T4" fmla="*/ 197 w 222"/>
                <a:gd name="T5" fmla="*/ 40 h 172"/>
                <a:gd name="T6" fmla="*/ 222 w 222"/>
                <a:gd name="T7" fmla="*/ 77 h 172"/>
                <a:gd name="T8" fmla="*/ 87 w 222"/>
                <a:gd name="T9" fmla="*/ 168 h 172"/>
                <a:gd name="T10" fmla="*/ 68 w 222"/>
                <a:gd name="T11" fmla="*/ 170 h 172"/>
                <a:gd name="T12" fmla="*/ 64 w 222"/>
                <a:gd name="T13" fmla="*/ 169 h 172"/>
                <a:gd name="T14" fmla="*/ 54 w 222"/>
                <a:gd name="T15" fmla="*/ 157 h 172"/>
                <a:gd name="T16" fmla="*/ 0 w 222"/>
                <a:gd name="T17" fmla="*/ 16 h 172"/>
                <a:gd name="T18" fmla="*/ 42 w 22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2">
                  <a:moveTo>
                    <a:pt x="42" y="0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82" y="171"/>
                    <a:pt x="75" y="172"/>
                    <a:pt x="68" y="170"/>
                  </a:cubicBezTo>
                  <a:cubicBezTo>
                    <a:pt x="67" y="170"/>
                    <a:pt x="65" y="169"/>
                    <a:pt x="64" y="169"/>
                  </a:cubicBezTo>
                  <a:cubicBezTo>
                    <a:pt x="60" y="166"/>
                    <a:pt x="56" y="162"/>
                    <a:pt x="54" y="157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2"/>
            <p:cNvSpPr/>
            <p:nvPr/>
          </p:nvSpPr>
          <p:spPr bwMode="auto">
            <a:xfrm>
              <a:off x="5520" y="1882"/>
              <a:ext cx="524" cy="407"/>
            </a:xfrm>
            <a:custGeom>
              <a:avLst/>
              <a:gdLst>
                <a:gd name="T0" fmla="*/ 180 w 221"/>
                <a:gd name="T1" fmla="*/ 0 h 172"/>
                <a:gd name="T2" fmla="*/ 136 w 221"/>
                <a:gd name="T3" fmla="*/ 115 h 172"/>
                <a:gd name="T4" fmla="*/ 24 w 221"/>
                <a:gd name="T5" fmla="*/ 40 h 172"/>
                <a:gd name="T6" fmla="*/ 0 w 221"/>
                <a:gd name="T7" fmla="*/ 77 h 172"/>
                <a:gd name="T8" fmla="*/ 134 w 221"/>
                <a:gd name="T9" fmla="*/ 168 h 172"/>
                <a:gd name="T10" fmla="*/ 153 w 221"/>
                <a:gd name="T11" fmla="*/ 170 h 172"/>
                <a:gd name="T12" fmla="*/ 157 w 221"/>
                <a:gd name="T13" fmla="*/ 169 h 172"/>
                <a:gd name="T14" fmla="*/ 167 w 221"/>
                <a:gd name="T15" fmla="*/ 157 h 172"/>
                <a:gd name="T16" fmla="*/ 221 w 221"/>
                <a:gd name="T17" fmla="*/ 16 h 172"/>
                <a:gd name="T18" fmla="*/ 180 w 221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72">
                  <a:moveTo>
                    <a:pt x="180" y="0"/>
                  </a:moveTo>
                  <a:cubicBezTo>
                    <a:pt x="136" y="115"/>
                    <a:pt x="136" y="115"/>
                    <a:pt x="136" y="11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9" y="171"/>
                    <a:pt x="146" y="172"/>
                    <a:pt x="153" y="170"/>
                  </a:cubicBezTo>
                  <a:cubicBezTo>
                    <a:pt x="154" y="170"/>
                    <a:pt x="156" y="169"/>
                    <a:pt x="157" y="169"/>
                  </a:cubicBezTo>
                  <a:cubicBezTo>
                    <a:pt x="162" y="166"/>
                    <a:pt x="165" y="162"/>
                    <a:pt x="167" y="157"/>
                  </a:cubicBezTo>
                  <a:cubicBezTo>
                    <a:pt x="221" y="16"/>
                    <a:pt x="221" y="16"/>
                    <a:pt x="221" y="16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5"/>
            <p:cNvSpPr/>
            <p:nvPr/>
          </p:nvSpPr>
          <p:spPr bwMode="auto">
            <a:xfrm>
              <a:off x="6120" y="1442"/>
              <a:ext cx="249" cy="87"/>
            </a:xfrm>
            <a:custGeom>
              <a:avLst/>
              <a:gdLst>
                <a:gd name="T0" fmla="*/ 0 w 105"/>
                <a:gd name="T1" fmla="*/ 16 h 37"/>
                <a:gd name="T2" fmla="*/ 80 w 105"/>
                <a:gd name="T3" fmla="*/ 11 h 37"/>
                <a:gd name="T4" fmla="*/ 42 w 105"/>
                <a:gd name="T5" fmla="*/ 37 h 37"/>
                <a:gd name="T6" fmla="*/ 6 w 105"/>
                <a:gd name="T7" fmla="*/ 37 h 37"/>
                <a:gd name="T8" fmla="*/ 0 w 105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7">
                  <a:moveTo>
                    <a:pt x="0" y="16"/>
                  </a:moveTo>
                  <a:cubicBezTo>
                    <a:pt x="0" y="16"/>
                    <a:pt x="55" y="0"/>
                    <a:pt x="80" y="11"/>
                  </a:cubicBezTo>
                  <a:cubicBezTo>
                    <a:pt x="105" y="21"/>
                    <a:pt x="42" y="37"/>
                    <a:pt x="42" y="3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6"/>
            <p:cNvSpPr/>
            <p:nvPr/>
          </p:nvSpPr>
          <p:spPr bwMode="auto">
            <a:xfrm>
              <a:off x="6336" y="1442"/>
              <a:ext cx="246" cy="87"/>
            </a:xfrm>
            <a:custGeom>
              <a:avLst/>
              <a:gdLst>
                <a:gd name="T0" fmla="*/ 104 w 104"/>
                <a:gd name="T1" fmla="*/ 16 h 37"/>
                <a:gd name="T2" fmla="*/ 25 w 104"/>
                <a:gd name="T3" fmla="*/ 11 h 37"/>
                <a:gd name="T4" fmla="*/ 63 w 104"/>
                <a:gd name="T5" fmla="*/ 37 h 37"/>
                <a:gd name="T6" fmla="*/ 98 w 104"/>
                <a:gd name="T7" fmla="*/ 37 h 37"/>
                <a:gd name="T8" fmla="*/ 104 w 104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7">
                  <a:moveTo>
                    <a:pt x="104" y="16"/>
                  </a:moveTo>
                  <a:cubicBezTo>
                    <a:pt x="104" y="16"/>
                    <a:pt x="50" y="0"/>
                    <a:pt x="25" y="11"/>
                  </a:cubicBezTo>
                  <a:cubicBezTo>
                    <a:pt x="0" y="21"/>
                    <a:pt x="63" y="37"/>
                    <a:pt x="63" y="37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104" y="1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137"/>
            <p:cNvSpPr/>
            <p:nvPr/>
          </p:nvSpPr>
          <p:spPr bwMode="auto">
            <a:xfrm>
              <a:off x="6229" y="1638"/>
              <a:ext cx="251" cy="102"/>
            </a:xfrm>
            <a:custGeom>
              <a:avLst/>
              <a:gdLst>
                <a:gd name="T0" fmla="*/ 0 w 106"/>
                <a:gd name="T1" fmla="*/ 2 h 43"/>
                <a:gd name="T2" fmla="*/ 54 w 106"/>
                <a:gd name="T3" fmla="*/ 42 h 43"/>
                <a:gd name="T4" fmla="*/ 106 w 106"/>
                <a:gd name="T5" fmla="*/ 0 h 43"/>
                <a:gd name="T6" fmla="*/ 0 w 10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3">
                  <a:moveTo>
                    <a:pt x="0" y="2"/>
                  </a:moveTo>
                  <a:cubicBezTo>
                    <a:pt x="1" y="25"/>
                    <a:pt x="25" y="43"/>
                    <a:pt x="54" y="42"/>
                  </a:cubicBezTo>
                  <a:cubicBezTo>
                    <a:pt x="83" y="41"/>
                    <a:pt x="106" y="23"/>
                    <a:pt x="106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138"/>
            <p:cNvSpPr/>
            <p:nvPr/>
          </p:nvSpPr>
          <p:spPr bwMode="auto">
            <a:xfrm>
              <a:off x="6293" y="1702"/>
              <a:ext cx="126" cy="35"/>
            </a:xfrm>
            <a:custGeom>
              <a:avLst/>
              <a:gdLst>
                <a:gd name="T0" fmla="*/ 0 w 53"/>
                <a:gd name="T1" fmla="*/ 10 h 15"/>
                <a:gd name="T2" fmla="*/ 27 w 53"/>
                <a:gd name="T3" fmla="*/ 15 h 15"/>
                <a:gd name="T4" fmla="*/ 53 w 53"/>
                <a:gd name="T5" fmla="*/ 9 h 15"/>
                <a:gd name="T6" fmla="*/ 27 w 53"/>
                <a:gd name="T7" fmla="*/ 0 h 15"/>
                <a:gd name="T8" fmla="*/ 0 w 53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5">
                  <a:moveTo>
                    <a:pt x="0" y="10"/>
                  </a:moveTo>
                  <a:cubicBezTo>
                    <a:pt x="8" y="13"/>
                    <a:pt x="17" y="15"/>
                    <a:pt x="27" y="15"/>
                  </a:cubicBezTo>
                  <a:cubicBezTo>
                    <a:pt x="36" y="15"/>
                    <a:pt x="45" y="13"/>
                    <a:pt x="53" y="9"/>
                  </a:cubicBezTo>
                  <a:cubicBezTo>
                    <a:pt x="48" y="4"/>
                    <a:pt x="38" y="0"/>
                    <a:pt x="27" y="0"/>
                  </a:cubicBezTo>
                  <a:cubicBezTo>
                    <a:pt x="15" y="1"/>
                    <a:pt x="5" y="5"/>
                    <a:pt x="0" y="10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139"/>
            <p:cNvSpPr/>
            <p:nvPr/>
          </p:nvSpPr>
          <p:spPr bwMode="auto">
            <a:xfrm>
              <a:off x="6236" y="1638"/>
              <a:ext cx="237" cy="40"/>
            </a:xfrm>
            <a:custGeom>
              <a:avLst/>
              <a:gdLst>
                <a:gd name="T0" fmla="*/ 50 w 100"/>
                <a:gd name="T1" fmla="*/ 17 h 17"/>
                <a:gd name="T2" fmla="*/ 100 w 100"/>
                <a:gd name="T3" fmla="*/ 0 h 17"/>
                <a:gd name="T4" fmla="*/ 0 w 100"/>
                <a:gd name="T5" fmla="*/ 2 h 17"/>
                <a:gd name="T6" fmla="*/ 50 w 10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7">
                  <a:moveTo>
                    <a:pt x="50" y="17"/>
                  </a:moveTo>
                  <a:cubicBezTo>
                    <a:pt x="74" y="16"/>
                    <a:pt x="94" y="9"/>
                    <a:pt x="10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11"/>
                    <a:pt x="27" y="17"/>
                    <a:pt x="5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145"/>
            <p:cNvSpPr/>
            <p:nvPr/>
          </p:nvSpPr>
          <p:spPr bwMode="auto">
            <a:xfrm>
              <a:off x="6405" y="1359"/>
              <a:ext cx="151" cy="146"/>
            </a:xfrm>
            <a:custGeom>
              <a:avLst/>
              <a:gdLst>
                <a:gd name="T0" fmla="*/ 60 w 64"/>
                <a:gd name="T1" fmla="*/ 36 h 62"/>
                <a:gd name="T2" fmla="*/ 39 w 64"/>
                <a:gd name="T3" fmla="*/ 6 h 62"/>
                <a:gd name="T4" fmla="*/ 3 w 64"/>
                <a:gd name="T5" fmla="*/ 33 h 62"/>
                <a:gd name="T6" fmla="*/ 60 w 64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2">
                  <a:moveTo>
                    <a:pt x="60" y="36"/>
                  </a:moveTo>
                  <a:cubicBezTo>
                    <a:pt x="60" y="36"/>
                    <a:pt x="64" y="13"/>
                    <a:pt x="39" y="6"/>
                  </a:cubicBezTo>
                  <a:cubicBezTo>
                    <a:pt x="14" y="0"/>
                    <a:pt x="0" y="26"/>
                    <a:pt x="3" y="33"/>
                  </a:cubicBezTo>
                  <a:cubicBezTo>
                    <a:pt x="5" y="41"/>
                    <a:pt x="24" y="62"/>
                    <a:pt x="60" y="36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Oval 146"/>
            <p:cNvSpPr>
              <a:spLocks noChangeArrowheads="1"/>
            </p:cNvSpPr>
            <p:nvPr/>
          </p:nvSpPr>
          <p:spPr bwMode="auto">
            <a:xfrm>
              <a:off x="6435" y="1380"/>
              <a:ext cx="88" cy="88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147"/>
            <p:cNvSpPr/>
            <p:nvPr/>
          </p:nvSpPr>
          <p:spPr bwMode="auto">
            <a:xfrm>
              <a:off x="6457" y="1399"/>
              <a:ext cx="50" cy="50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0 h 21"/>
                <a:gd name="T4" fmla="*/ 19 w 21"/>
                <a:gd name="T5" fmla="*/ 8 h 21"/>
                <a:gd name="T6" fmla="*/ 8 w 21"/>
                <a:gd name="T7" fmla="*/ 2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19"/>
                    <a:pt x="21" y="13"/>
                    <a:pt x="19" y="8"/>
                  </a:cubicBezTo>
                  <a:cubicBezTo>
                    <a:pt x="18" y="3"/>
                    <a:pt x="13" y="0"/>
                    <a:pt x="8" y="2"/>
                  </a:cubicBezTo>
                  <a:cubicBezTo>
                    <a:pt x="3" y="3"/>
                    <a:pt x="0" y="8"/>
                    <a:pt x="1" y="13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148"/>
            <p:cNvSpPr/>
            <p:nvPr/>
          </p:nvSpPr>
          <p:spPr bwMode="auto">
            <a:xfrm>
              <a:off x="6149" y="1359"/>
              <a:ext cx="151" cy="146"/>
            </a:xfrm>
            <a:custGeom>
              <a:avLst/>
              <a:gdLst>
                <a:gd name="T0" fmla="*/ 4 w 64"/>
                <a:gd name="T1" fmla="*/ 36 h 62"/>
                <a:gd name="T2" fmla="*/ 25 w 64"/>
                <a:gd name="T3" fmla="*/ 6 h 62"/>
                <a:gd name="T4" fmla="*/ 61 w 64"/>
                <a:gd name="T5" fmla="*/ 33 h 62"/>
                <a:gd name="T6" fmla="*/ 4 w 64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2">
                  <a:moveTo>
                    <a:pt x="4" y="36"/>
                  </a:moveTo>
                  <a:cubicBezTo>
                    <a:pt x="4" y="36"/>
                    <a:pt x="0" y="13"/>
                    <a:pt x="25" y="6"/>
                  </a:cubicBezTo>
                  <a:cubicBezTo>
                    <a:pt x="49" y="0"/>
                    <a:pt x="64" y="26"/>
                    <a:pt x="61" y="33"/>
                  </a:cubicBezTo>
                  <a:cubicBezTo>
                    <a:pt x="58" y="41"/>
                    <a:pt x="39" y="62"/>
                    <a:pt x="4" y="36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Oval 149"/>
            <p:cNvSpPr>
              <a:spLocks noChangeArrowheads="1"/>
            </p:cNvSpPr>
            <p:nvPr/>
          </p:nvSpPr>
          <p:spPr bwMode="auto">
            <a:xfrm>
              <a:off x="6182" y="1380"/>
              <a:ext cx="87" cy="88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150"/>
            <p:cNvSpPr/>
            <p:nvPr/>
          </p:nvSpPr>
          <p:spPr bwMode="auto">
            <a:xfrm>
              <a:off x="6198" y="1399"/>
              <a:ext cx="50" cy="50"/>
            </a:xfrm>
            <a:custGeom>
              <a:avLst/>
              <a:gdLst>
                <a:gd name="T0" fmla="*/ 20 w 21"/>
                <a:gd name="T1" fmla="*/ 13 h 21"/>
                <a:gd name="T2" fmla="*/ 8 w 21"/>
                <a:gd name="T3" fmla="*/ 20 h 21"/>
                <a:gd name="T4" fmla="*/ 1 w 21"/>
                <a:gd name="T5" fmla="*/ 8 h 21"/>
                <a:gd name="T6" fmla="*/ 13 w 21"/>
                <a:gd name="T7" fmla="*/ 2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18" y="18"/>
                    <a:pt x="13" y="21"/>
                    <a:pt x="8" y="20"/>
                  </a:cubicBezTo>
                  <a:cubicBezTo>
                    <a:pt x="3" y="19"/>
                    <a:pt x="0" y="13"/>
                    <a:pt x="1" y="8"/>
                  </a:cubicBezTo>
                  <a:cubicBezTo>
                    <a:pt x="3" y="3"/>
                    <a:pt x="8" y="0"/>
                    <a:pt x="13" y="2"/>
                  </a:cubicBezTo>
                  <a:cubicBezTo>
                    <a:pt x="18" y="3"/>
                    <a:pt x="21" y="8"/>
                    <a:pt x="20" y="13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Oval 151"/>
            <p:cNvSpPr>
              <a:spLocks noChangeArrowheads="1"/>
            </p:cNvSpPr>
            <p:nvPr/>
          </p:nvSpPr>
          <p:spPr bwMode="auto">
            <a:xfrm>
              <a:off x="6229" y="1394"/>
              <a:ext cx="29" cy="2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Oval 152"/>
            <p:cNvSpPr>
              <a:spLocks noChangeArrowheads="1"/>
            </p:cNvSpPr>
            <p:nvPr/>
          </p:nvSpPr>
          <p:spPr bwMode="auto">
            <a:xfrm>
              <a:off x="6447" y="1394"/>
              <a:ext cx="29" cy="2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标题 4"/>
          <p:cNvSpPr txBox="1"/>
          <p:nvPr/>
        </p:nvSpPr>
        <p:spPr>
          <a:xfrm rot="21217099">
            <a:off x="2092317" y="1364959"/>
            <a:ext cx="4018272" cy="14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我们的发展</a:t>
            </a:r>
            <a:r>
              <a:rPr lang="en-US" altLang="zh-CN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zh-CN" altLang="en-US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标题 4"/>
          <p:cNvSpPr txBox="1"/>
          <p:nvPr/>
        </p:nvSpPr>
        <p:spPr>
          <a:xfrm>
            <a:off x="2843808" y="5085184"/>
            <a:ext cx="1286312" cy="746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技术员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标题 4"/>
          <p:cNvSpPr txBox="1"/>
          <p:nvPr/>
        </p:nvSpPr>
        <p:spPr>
          <a:xfrm>
            <a:off x="4343436" y="4250024"/>
            <a:ext cx="1452700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助理工程师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标题 4"/>
          <p:cNvSpPr txBox="1"/>
          <p:nvPr/>
        </p:nvSpPr>
        <p:spPr>
          <a:xfrm>
            <a:off x="5580112" y="3292451"/>
            <a:ext cx="1107986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工程师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217369" y="2934843"/>
            <a:ext cx="508392" cy="560680"/>
            <a:chOff x="6956492" y="2934843"/>
            <a:chExt cx="677856" cy="560680"/>
          </a:xfrm>
        </p:grpSpPr>
        <p:sp>
          <p:nvSpPr>
            <p:cNvPr id="55" name="椭圆 54"/>
            <p:cNvSpPr/>
            <p:nvPr/>
          </p:nvSpPr>
          <p:spPr>
            <a:xfrm>
              <a:off x="7006635" y="2934843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标题 4"/>
            <p:cNvSpPr txBox="1"/>
            <p:nvPr/>
          </p:nvSpPr>
          <p:spPr>
            <a:xfrm>
              <a:off x="6956492" y="3022112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两年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40840" y="3937676"/>
            <a:ext cx="508392" cy="560680"/>
            <a:chOff x="5313041" y="3869536"/>
            <a:chExt cx="677856" cy="560680"/>
          </a:xfrm>
        </p:grpSpPr>
        <p:sp>
          <p:nvSpPr>
            <p:cNvPr id="59" name="椭圆 58"/>
            <p:cNvSpPr/>
            <p:nvPr/>
          </p:nvSpPr>
          <p:spPr>
            <a:xfrm>
              <a:off x="5371629" y="3869536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标题 4"/>
            <p:cNvSpPr txBox="1"/>
            <p:nvPr/>
          </p:nvSpPr>
          <p:spPr>
            <a:xfrm>
              <a:off x="5313041" y="3970628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一年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433373" y="4819568"/>
            <a:ext cx="579348" cy="560680"/>
            <a:chOff x="3652780" y="4804231"/>
            <a:chExt cx="772464" cy="560680"/>
          </a:xfrm>
        </p:grpSpPr>
        <p:sp>
          <p:nvSpPr>
            <p:cNvPr id="62" name="椭圆 61"/>
            <p:cNvSpPr/>
            <p:nvPr/>
          </p:nvSpPr>
          <p:spPr>
            <a:xfrm>
              <a:off x="3736621" y="4804231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标题 4"/>
            <p:cNvSpPr txBox="1"/>
            <p:nvPr/>
          </p:nvSpPr>
          <p:spPr>
            <a:xfrm>
              <a:off x="3652780" y="4896836"/>
              <a:ext cx="772464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algn="ctr"/>
              <a:r>
                <a:rPr lang="en-US" altLang="zh-CN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r>
                <a:rPr lang="zh-CN" altLang="en-US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个月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标题 4"/>
          <p:cNvSpPr txBox="1"/>
          <p:nvPr/>
        </p:nvSpPr>
        <p:spPr>
          <a:xfrm>
            <a:off x="6612674" y="2684202"/>
            <a:ext cx="1107986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工程师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740974" y="1983816"/>
            <a:ext cx="508392" cy="560680"/>
            <a:chOff x="8659191" y="2000152"/>
            <a:chExt cx="677856" cy="560680"/>
          </a:xfrm>
        </p:grpSpPr>
        <p:sp>
          <p:nvSpPr>
            <p:cNvPr id="66" name="椭圆 65"/>
            <p:cNvSpPr/>
            <p:nvPr/>
          </p:nvSpPr>
          <p:spPr>
            <a:xfrm>
              <a:off x="8666101" y="2000152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标题 4"/>
            <p:cNvSpPr txBox="1"/>
            <p:nvPr/>
          </p:nvSpPr>
          <p:spPr>
            <a:xfrm>
              <a:off x="8659191" y="2087416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三年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标题 4"/>
          <p:cNvSpPr txBox="1"/>
          <p:nvPr/>
        </p:nvSpPr>
        <p:spPr>
          <a:xfrm>
            <a:off x="7892110" y="1637453"/>
            <a:ext cx="2276648" cy="417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高级工程师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204378" y="1079228"/>
            <a:ext cx="508392" cy="560680"/>
            <a:chOff x="10240029" y="1065456"/>
            <a:chExt cx="677856" cy="560680"/>
          </a:xfrm>
        </p:grpSpPr>
        <p:sp>
          <p:nvSpPr>
            <p:cNvPr id="71" name="椭圆 70"/>
            <p:cNvSpPr/>
            <p:nvPr/>
          </p:nvSpPr>
          <p:spPr>
            <a:xfrm>
              <a:off x="10276653" y="1065456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标题 4"/>
            <p:cNvSpPr txBox="1"/>
            <p:nvPr/>
          </p:nvSpPr>
          <p:spPr>
            <a:xfrm>
              <a:off x="10240029" y="1139584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四年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>
            <a:spLocks noGrp="1"/>
          </p:cNvSpPr>
          <p:nvPr>
            <p:ph type="title"/>
          </p:nvPr>
        </p:nvSpPr>
        <p:spPr>
          <a:xfrm>
            <a:off x="899592" y="247594"/>
            <a:ext cx="7910146" cy="635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8680"/>
                </a:solidFill>
                <a:latin typeface="+mj-ea"/>
              </a:rPr>
              <a:t>薪    酬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482" y="764704"/>
            <a:ext cx="89075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薪资福利：</a:t>
            </a:r>
            <a:endParaRPr lang="en-US" altLang="zh-CN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实习期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薪资：底薪</a:t>
            </a:r>
            <a:r>
              <a:rPr lang="en-US" altLang="zh-CN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2,500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加班费</a:t>
            </a:r>
            <a:r>
              <a:rPr lang="en-US" altLang="zh-CN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全勤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夜班津贴，综合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4,000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以上  </a:t>
            </a:r>
            <a:endParaRPr lang="en-US" altLang="zh-CN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（实习期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因社保局规定无法缴纳五险一金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，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会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统一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购买商业保险）</a:t>
            </a:r>
            <a:endParaRPr lang="en-US" altLang="zh-CN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2.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转正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薪资：底薪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3,000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以上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加班费</a:t>
            </a:r>
            <a:r>
              <a:rPr lang="en-US" altLang="zh-CN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全勤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夜班津贴，综合</a:t>
            </a:r>
            <a:r>
              <a:rPr lang="en-US" altLang="zh-CN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4,800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以上</a:t>
            </a:r>
            <a:endParaRPr lang="en-US" altLang="zh-CN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（六个月后，公司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统一缴纳五险一金）。</a:t>
            </a:r>
            <a:endParaRPr lang="en-US" altLang="zh-CN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3.</a:t>
            </a: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每年度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的四月份及十月份公司按照当年的经营绩效调整薪资。</a:t>
            </a:r>
            <a:endParaRPr lang="en-US" altLang="zh-CN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食</a:t>
            </a:r>
            <a:r>
              <a:rPr lang="en-US" altLang="zh-CN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+</a:t>
            </a:r>
            <a:r>
              <a:rPr lang="zh-CN" altLang="en-US" sz="24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宿</a:t>
            </a:r>
            <a:endParaRPr lang="en-US" altLang="zh-CN" sz="24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食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：公司免费提供两顿工作餐；</a:t>
            </a:r>
            <a:endParaRPr lang="en-US" altLang="zh-CN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宿</a:t>
            </a:r>
            <a:r>
              <a:rPr lang="zh-CN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34" charset="-122"/>
              </a:rPr>
              <a:t>：公司提供安全便捷的员工宿舍。</a:t>
            </a:r>
            <a:endParaRPr lang="en-US" altLang="zh-CN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18059"/>
            <a:ext cx="3211201" cy="24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>
            <a:spLocks noGrp="1"/>
          </p:cNvSpPr>
          <p:nvPr>
            <p:ph type="title"/>
          </p:nvPr>
        </p:nvSpPr>
        <p:spPr>
          <a:xfrm>
            <a:off x="899592" y="247594"/>
            <a:ext cx="7910146" cy="635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8680"/>
                </a:solidFill>
                <a:latin typeface="+mj-ea"/>
              </a:rPr>
              <a:t>福    利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0501" y="1174469"/>
            <a:ext cx="2400813" cy="1378813"/>
            <a:chOff x="2257320" y="1524315"/>
            <a:chExt cx="2400813" cy="1378813"/>
          </a:xfrm>
        </p:grpSpPr>
        <p:grpSp>
          <p:nvGrpSpPr>
            <p:cNvPr id="9" name="组合 8"/>
            <p:cNvGrpSpPr/>
            <p:nvPr/>
          </p:nvGrpSpPr>
          <p:grpSpPr>
            <a:xfrm>
              <a:off x="2380928" y="1524315"/>
              <a:ext cx="2277205" cy="1378813"/>
              <a:chOff x="1027869" y="3712190"/>
              <a:chExt cx="4030662" cy="3479800"/>
            </a:xfrm>
          </p:grpSpPr>
          <p:sp>
            <p:nvSpPr>
              <p:cNvPr id="11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3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257320" y="1953299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餐补</a:t>
              </a:r>
              <a:endParaRPr lang="zh-CN" altLang="zh-CN" sz="4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92349" y="1375093"/>
            <a:ext cx="2449789" cy="1378813"/>
            <a:chOff x="5287218" y="1190039"/>
            <a:chExt cx="2449789" cy="1378813"/>
          </a:xfrm>
        </p:grpSpPr>
        <p:grpSp>
          <p:nvGrpSpPr>
            <p:cNvPr id="16" name="组合 15"/>
            <p:cNvGrpSpPr/>
            <p:nvPr/>
          </p:nvGrpSpPr>
          <p:grpSpPr>
            <a:xfrm>
              <a:off x="5459802" y="1190039"/>
              <a:ext cx="2277205" cy="1378813"/>
              <a:chOff x="1027869" y="3712190"/>
              <a:chExt cx="4030662" cy="3479800"/>
            </a:xfrm>
          </p:grpSpPr>
          <p:sp>
            <p:nvSpPr>
              <p:cNvPr id="18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20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1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5287218" y="1556100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旅游</a:t>
              </a:r>
              <a:endPara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38969" y="969474"/>
            <a:ext cx="2831797" cy="1714610"/>
            <a:chOff x="8287223" y="784420"/>
            <a:chExt cx="2831797" cy="1714610"/>
          </a:xfrm>
        </p:grpSpPr>
        <p:grpSp>
          <p:nvGrpSpPr>
            <p:cNvPr id="23" name="组合 22"/>
            <p:cNvGrpSpPr/>
            <p:nvPr/>
          </p:nvGrpSpPr>
          <p:grpSpPr>
            <a:xfrm>
              <a:off x="8287223" y="784420"/>
              <a:ext cx="2831797" cy="1714610"/>
              <a:chOff x="1027869" y="3712188"/>
              <a:chExt cx="4030662" cy="3479797"/>
            </a:xfrm>
          </p:grpSpPr>
          <p:sp>
            <p:nvSpPr>
              <p:cNvPr id="25" name="Freeform 6"/>
              <p:cNvSpPr/>
              <p:nvPr/>
            </p:nvSpPr>
            <p:spPr bwMode="auto">
              <a:xfrm>
                <a:off x="1058031" y="3785213"/>
                <a:ext cx="3883026" cy="3376609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027869" y="3712188"/>
                <a:ext cx="4030662" cy="3479797"/>
                <a:chOff x="1063218" y="3065559"/>
                <a:chExt cx="4030662" cy="3479797"/>
              </a:xfrm>
            </p:grpSpPr>
            <p:sp>
              <p:nvSpPr>
                <p:cNvPr id="27" name="Freeform 5"/>
                <p:cNvSpPr/>
                <p:nvPr/>
              </p:nvSpPr>
              <p:spPr bwMode="auto">
                <a:xfrm>
                  <a:off x="1063218" y="3065559"/>
                  <a:ext cx="4030662" cy="3479797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Freeform 7"/>
                <p:cNvSpPr/>
                <p:nvPr/>
              </p:nvSpPr>
              <p:spPr bwMode="auto">
                <a:xfrm>
                  <a:off x="1253717" y="3241772"/>
                  <a:ext cx="3633787" cy="3127373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8468248" y="1391579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五险一金</a:t>
              </a:r>
              <a:endParaRPr lang="zh-CN" altLang="zh-CN" sz="4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-180528" y="3257212"/>
            <a:ext cx="4030662" cy="2440504"/>
            <a:chOff x="559557" y="3046192"/>
            <a:chExt cx="4030662" cy="2440504"/>
          </a:xfrm>
        </p:grpSpPr>
        <p:grpSp>
          <p:nvGrpSpPr>
            <p:cNvPr id="30" name="组合 29"/>
            <p:cNvGrpSpPr/>
            <p:nvPr/>
          </p:nvGrpSpPr>
          <p:grpSpPr>
            <a:xfrm>
              <a:off x="559557" y="3046192"/>
              <a:ext cx="4030662" cy="2440504"/>
              <a:chOff x="1027869" y="3712190"/>
              <a:chExt cx="4030662" cy="3479800"/>
            </a:xfrm>
          </p:grpSpPr>
          <p:sp>
            <p:nvSpPr>
              <p:cNvPr id="32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34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5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190154" y="3861911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lang="zh-CN" alt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节日礼品</a:t>
              </a:r>
              <a:endParaRPr lang="zh-CN" altLang="zh-CN" sz="16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35244" y="4722216"/>
            <a:ext cx="2990345" cy="1810608"/>
            <a:chOff x="7448308" y="3343440"/>
            <a:chExt cx="2990345" cy="1810608"/>
          </a:xfrm>
        </p:grpSpPr>
        <p:grpSp>
          <p:nvGrpSpPr>
            <p:cNvPr id="37" name="组合 36"/>
            <p:cNvGrpSpPr/>
            <p:nvPr/>
          </p:nvGrpSpPr>
          <p:grpSpPr>
            <a:xfrm>
              <a:off x="7448308" y="3343440"/>
              <a:ext cx="2990345" cy="1810608"/>
              <a:chOff x="1027869" y="3712190"/>
              <a:chExt cx="4030662" cy="3479800"/>
            </a:xfrm>
          </p:grpSpPr>
          <p:sp>
            <p:nvSpPr>
              <p:cNvPr id="39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41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2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7737007" y="3987238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年资补贴</a:t>
              </a:r>
              <a:endParaRPr lang="zh-CN" altLang="zh-CN" sz="4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78098" y="2979949"/>
            <a:ext cx="2460789" cy="1339816"/>
            <a:chOff x="9449554" y="2412476"/>
            <a:chExt cx="2460789" cy="1339816"/>
          </a:xfrm>
        </p:grpSpPr>
        <p:grpSp>
          <p:nvGrpSpPr>
            <p:cNvPr id="44" name="组合 43"/>
            <p:cNvGrpSpPr/>
            <p:nvPr/>
          </p:nvGrpSpPr>
          <p:grpSpPr>
            <a:xfrm>
              <a:off x="9697544" y="2412476"/>
              <a:ext cx="2212799" cy="1339816"/>
              <a:chOff x="1027869" y="3712190"/>
              <a:chExt cx="4030662" cy="3479800"/>
            </a:xfrm>
          </p:grpSpPr>
          <p:sp>
            <p:nvSpPr>
              <p:cNvPr id="46" name="Freeform 6"/>
              <p:cNvSpPr/>
              <p:nvPr/>
            </p:nvSpPr>
            <p:spPr bwMode="auto">
              <a:xfrm>
                <a:off x="1058031" y="3785216"/>
                <a:ext cx="3883026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9449554" y="2753906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年假</a:t>
              </a:r>
              <a:endPara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Group 66"/>
          <p:cNvGrpSpPr>
            <a:grpSpLocks noChangeAspect="1"/>
          </p:cNvGrpSpPr>
          <p:nvPr/>
        </p:nvGrpSpPr>
        <p:grpSpPr bwMode="auto">
          <a:xfrm>
            <a:off x="3880606" y="2932309"/>
            <a:ext cx="2193926" cy="3705225"/>
            <a:chOff x="4099" y="993"/>
            <a:chExt cx="1382" cy="2334"/>
          </a:xfrm>
        </p:grpSpPr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4866" y="2438"/>
              <a:ext cx="121" cy="829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68"/>
            <p:cNvSpPr>
              <a:spLocks noChangeArrowheads="1"/>
            </p:cNvSpPr>
            <p:nvPr/>
          </p:nvSpPr>
          <p:spPr bwMode="auto">
            <a:xfrm>
              <a:off x="4593" y="2438"/>
              <a:ext cx="121" cy="82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69"/>
            <p:cNvSpPr>
              <a:spLocks noChangeArrowheads="1"/>
            </p:cNvSpPr>
            <p:nvPr/>
          </p:nvSpPr>
          <p:spPr bwMode="auto">
            <a:xfrm>
              <a:off x="4586" y="1780"/>
              <a:ext cx="409" cy="40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70"/>
            <p:cNvSpPr>
              <a:spLocks noChangeArrowheads="1"/>
            </p:cNvSpPr>
            <p:nvPr/>
          </p:nvSpPr>
          <p:spPr bwMode="auto">
            <a:xfrm>
              <a:off x="4738" y="1732"/>
              <a:ext cx="105" cy="60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1"/>
            <p:cNvSpPr/>
            <p:nvPr/>
          </p:nvSpPr>
          <p:spPr bwMode="auto">
            <a:xfrm>
              <a:off x="4726" y="1780"/>
              <a:ext cx="128" cy="658"/>
            </a:xfrm>
            <a:custGeom>
              <a:avLst/>
              <a:gdLst>
                <a:gd name="T0" fmla="*/ 0 w 128"/>
                <a:gd name="T1" fmla="*/ 604 h 658"/>
                <a:gd name="T2" fmla="*/ 64 w 128"/>
                <a:gd name="T3" fmla="*/ 658 h 658"/>
                <a:gd name="T4" fmla="*/ 128 w 128"/>
                <a:gd name="T5" fmla="*/ 604 h 658"/>
                <a:gd name="T6" fmla="*/ 83 w 128"/>
                <a:gd name="T7" fmla="*/ 0 h 658"/>
                <a:gd name="T8" fmla="*/ 45 w 128"/>
                <a:gd name="T9" fmla="*/ 0 h 658"/>
                <a:gd name="T10" fmla="*/ 0 w 128"/>
                <a:gd name="T11" fmla="*/ 60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658">
                  <a:moveTo>
                    <a:pt x="0" y="604"/>
                  </a:moveTo>
                  <a:lnTo>
                    <a:pt x="64" y="658"/>
                  </a:lnTo>
                  <a:lnTo>
                    <a:pt x="128" y="604"/>
                  </a:lnTo>
                  <a:lnTo>
                    <a:pt x="83" y="0"/>
                  </a:lnTo>
                  <a:lnTo>
                    <a:pt x="45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"/>
            <p:cNvSpPr/>
            <p:nvPr/>
          </p:nvSpPr>
          <p:spPr bwMode="auto">
            <a:xfrm>
              <a:off x="4824" y="1732"/>
              <a:ext cx="118" cy="83"/>
            </a:xfrm>
            <a:custGeom>
              <a:avLst/>
              <a:gdLst>
                <a:gd name="T0" fmla="*/ 26 w 118"/>
                <a:gd name="T1" fmla="*/ 83 h 83"/>
                <a:gd name="T2" fmla="*/ 118 w 118"/>
                <a:gd name="T3" fmla="*/ 48 h 83"/>
                <a:gd name="T4" fmla="*/ 118 w 118"/>
                <a:gd name="T5" fmla="*/ 0 h 83"/>
                <a:gd name="T6" fmla="*/ 0 w 118"/>
                <a:gd name="T7" fmla="*/ 0 h 83"/>
                <a:gd name="T8" fmla="*/ 26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26" y="83"/>
                  </a:moveTo>
                  <a:lnTo>
                    <a:pt x="118" y="4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3"/>
            <p:cNvSpPr/>
            <p:nvPr/>
          </p:nvSpPr>
          <p:spPr bwMode="auto">
            <a:xfrm>
              <a:off x="4638" y="1732"/>
              <a:ext cx="119" cy="83"/>
            </a:xfrm>
            <a:custGeom>
              <a:avLst/>
              <a:gdLst>
                <a:gd name="T0" fmla="*/ 93 w 119"/>
                <a:gd name="T1" fmla="*/ 83 h 83"/>
                <a:gd name="T2" fmla="*/ 0 w 119"/>
                <a:gd name="T3" fmla="*/ 48 h 83"/>
                <a:gd name="T4" fmla="*/ 0 w 119"/>
                <a:gd name="T5" fmla="*/ 0 h 83"/>
                <a:gd name="T6" fmla="*/ 119 w 119"/>
                <a:gd name="T7" fmla="*/ 0 h 83"/>
                <a:gd name="T8" fmla="*/ 93 w 11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83">
                  <a:moveTo>
                    <a:pt x="93" y="83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93" y="83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"/>
            <p:cNvSpPr/>
            <p:nvPr/>
          </p:nvSpPr>
          <p:spPr bwMode="auto">
            <a:xfrm>
              <a:off x="4771" y="1780"/>
              <a:ext cx="378" cy="770"/>
            </a:xfrm>
            <a:custGeom>
              <a:avLst/>
              <a:gdLst>
                <a:gd name="T0" fmla="*/ 28 w 159"/>
                <a:gd name="T1" fmla="*/ 325 h 325"/>
                <a:gd name="T2" fmla="*/ 28 w 159"/>
                <a:gd name="T3" fmla="*/ 325 h 325"/>
                <a:gd name="T4" fmla="*/ 27 w 159"/>
                <a:gd name="T5" fmla="*/ 325 h 325"/>
                <a:gd name="T6" fmla="*/ 0 w 159"/>
                <a:gd name="T7" fmla="*/ 306 h 325"/>
                <a:gd name="T8" fmla="*/ 0 w 159"/>
                <a:gd name="T9" fmla="*/ 305 h 325"/>
                <a:gd name="T10" fmla="*/ 0 w 159"/>
                <a:gd name="T11" fmla="*/ 160 h 325"/>
                <a:gd name="T12" fmla="*/ 70 w 159"/>
                <a:gd name="T13" fmla="*/ 0 h 325"/>
                <a:gd name="T14" fmla="*/ 159 w 159"/>
                <a:gd name="T15" fmla="*/ 0 h 325"/>
                <a:gd name="T16" fmla="*/ 124 w 159"/>
                <a:gd name="T17" fmla="*/ 160 h 325"/>
                <a:gd name="T18" fmla="*/ 124 w 159"/>
                <a:gd name="T19" fmla="*/ 325 h 325"/>
                <a:gd name="T20" fmla="*/ 28 w 159"/>
                <a:gd name="T2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25">
                  <a:moveTo>
                    <a:pt x="28" y="325"/>
                  </a:moveTo>
                  <a:cubicBezTo>
                    <a:pt x="28" y="325"/>
                    <a:pt x="28" y="325"/>
                    <a:pt x="28" y="325"/>
                  </a:cubicBezTo>
                  <a:cubicBezTo>
                    <a:pt x="28" y="325"/>
                    <a:pt x="28" y="325"/>
                    <a:pt x="27" y="325"/>
                  </a:cubicBezTo>
                  <a:cubicBezTo>
                    <a:pt x="13" y="325"/>
                    <a:pt x="2" y="317"/>
                    <a:pt x="0" y="30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325"/>
                    <a:pt x="124" y="325"/>
                    <a:pt x="124" y="325"/>
                  </a:cubicBezTo>
                  <a:lnTo>
                    <a:pt x="28" y="32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5"/>
            <p:cNvSpPr/>
            <p:nvPr/>
          </p:nvSpPr>
          <p:spPr bwMode="auto">
            <a:xfrm>
              <a:off x="4771" y="1756"/>
              <a:ext cx="262" cy="403"/>
            </a:xfrm>
            <a:custGeom>
              <a:avLst/>
              <a:gdLst>
                <a:gd name="T0" fmla="*/ 138 w 262"/>
                <a:gd name="T1" fmla="*/ 201 h 403"/>
                <a:gd name="T2" fmla="*/ 0 w 262"/>
                <a:gd name="T3" fmla="*/ 403 h 403"/>
                <a:gd name="T4" fmla="*/ 176 w 262"/>
                <a:gd name="T5" fmla="*/ 0 h 403"/>
                <a:gd name="T6" fmla="*/ 262 w 262"/>
                <a:gd name="T7" fmla="*/ 24 h 403"/>
                <a:gd name="T8" fmla="*/ 205 w 262"/>
                <a:gd name="T9" fmla="*/ 107 h 403"/>
                <a:gd name="T10" fmla="*/ 205 w 262"/>
                <a:gd name="T11" fmla="*/ 107 h 403"/>
                <a:gd name="T12" fmla="*/ 143 w 262"/>
                <a:gd name="T13" fmla="*/ 194 h 403"/>
                <a:gd name="T14" fmla="*/ 138 w 262"/>
                <a:gd name="T15" fmla="*/ 201 h 403"/>
                <a:gd name="T16" fmla="*/ 138 w 262"/>
                <a:gd name="T1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403">
                  <a:moveTo>
                    <a:pt x="138" y="201"/>
                  </a:moveTo>
                  <a:lnTo>
                    <a:pt x="0" y="403"/>
                  </a:lnTo>
                  <a:lnTo>
                    <a:pt x="176" y="0"/>
                  </a:lnTo>
                  <a:lnTo>
                    <a:pt x="262" y="24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143" y="194"/>
                  </a:lnTo>
                  <a:lnTo>
                    <a:pt x="138" y="201"/>
                  </a:lnTo>
                  <a:lnTo>
                    <a:pt x="138" y="201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6"/>
            <p:cNvSpPr/>
            <p:nvPr/>
          </p:nvSpPr>
          <p:spPr bwMode="auto">
            <a:xfrm>
              <a:off x="4432" y="1780"/>
              <a:ext cx="377" cy="770"/>
            </a:xfrm>
            <a:custGeom>
              <a:avLst/>
              <a:gdLst>
                <a:gd name="T0" fmla="*/ 131 w 159"/>
                <a:gd name="T1" fmla="*/ 325 h 325"/>
                <a:gd name="T2" fmla="*/ 131 w 159"/>
                <a:gd name="T3" fmla="*/ 325 h 325"/>
                <a:gd name="T4" fmla="*/ 132 w 159"/>
                <a:gd name="T5" fmla="*/ 325 h 325"/>
                <a:gd name="T6" fmla="*/ 159 w 159"/>
                <a:gd name="T7" fmla="*/ 306 h 325"/>
                <a:gd name="T8" fmla="*/ 159 w 159"/>
                <a:gd name="T9" fmla="*/ 305 h 325"/>
                <a:gd name="T10" fmla="*/ 159 w 159"/>
                <a:gd name="T11" fmla="*/ 160 h 325"/>
                <a:gd name="T12" fmla="*/ 89 w 159"/>
                <a:gd name="T13" fmla="*/ 0 h 325"/>
                <a:gd name="T14" fmla="*/ 0 w 159"/>
                <a:gd name="T15" fmla="*/ 0 h 325"/>
                <a:gd name="T16" fmla="*/ 35 w 159"/>
                <a:gd name="T17" fmla="*/ 160 h 325"/>
                <a:gd name="T18" fmla="*/ 35 w 159"/>
                <a:gd name="T19" fmla="*/ 325 h 325"/>
                <a:gd name="T20" fmla="*/ 131 w 159"/>
                <a:gd name="T2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25">
                  <a:moveTo>
                    <a:pt x="131" y="325"/>
                  </a:move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5"/>
                    <a:pt x="132" y="325"/>
                  </a:cubicBezTo>
                  <a:cubicBezTo>
                    <a:pt x="146" y="325"/>
                    <a:pt x="157" y="317"/>
                    <a:pt x="159" y="306"/>
                  </a:cubicBezTo>
                  <a:cubicBezTo>
                    <a:pt x="159" y="305"/>
                    <a:pt x="159" y="305"/>
                    <a:pt x="159" y="305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325"/>
                    <a:pt x="35" y="325"/>
                    <a:pt x="35" y="325"/>
                  </a:cubicBezTo>
                  <a:lnTo>
                    <a:pt x="131" y="32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7"/>
            <p:cNvSpPr/>
            <p:nvPr/>
          </p:nvSpPr>
          <p:spPr bwMode="auto">
            <a:xfrm>
              <a:off x="4548" y="1756"/>
              <a:ext cx="261" cy="403"/>
            </a:xfrm>
            <a:custGeom>
              <a:avLst/>
              <a:gdLst>
                <a:gd name="T0" fmla="*/ 0 w 261"/>
                <a:gd name="T1" fmla="*/ 24 h 403"/>
                <a:gd name="T2" fmla="*/ 86 w 261"/>
                <a:gd name="T3" fmla="*/ 0 h 403"/>
                <a:gd name="T4" fmla="*/ 261 w 261"/>
                <a:gd name="T5" fmla="*/ 403 h 403"/>
                <a:gd name="T6" fmla="*/ 57 w 261"/>
                <a:gd name="T7" fmla="*/ 107 h 403"/>
                <a:gd name="T8" fmla="*/ 57 w 261"/>
                <a:gd name="T9" fmla="*/ 107 h 403"/>
                <a:gd name="T10" fmla="*/ 0 w 261"/>
                <a:gd name="T1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403">
                  <a:moveTo>
                    <a:pt x="0" y="24"/>
                  </a:moveTo>
                  <a:lnTo>
                    <a:pt x="86" y="0"/>
                  </a:lnTo>
                  <a:lnTo>
                    <a:pt x="261" y="403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78"/>
            <p:cNvSpPr>
              <a:spLocks noChangeArrowheads="1"/>
            </p:cNvSpPr>
            <p:nvPr/>
          </p:nvSpPr>
          <p:spPr bwMode="auto">
            <a:xfrm>
              <a:off x="4681" y="1676"/>
              <a:ext cx="226" cy="56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9"/>
            <p:cNvSpPr/>
            <p:nvPr/>
          </p:nvSpPr>
          <p:spPr bwMode="auto">
            <a:xfrm>
              <a:off x="4463" y="1164"/>
              <a:ext cx="653" cy="552"/>
            </a:xfrm>
            <a:custGeom>
              <a:avLst/>
              <a:gdLst>
                <a:gd name="T0" fmla="*/ 246 w 275"/>
                <a:gd name="T1" fmla="*/ 88 h 233"/>
                <a:gd name="T2" fmla="*/ 245 w 275"/>
                <a:gd name="T3" fmla="*/ 88 h 233"/>
                <a:gd name="T4" fmla="*/ 241 w 275"/>
                <a:gd name="T5" fmla="*/ 0 h 233"/>
                <a:gd name="T6" fmla="*/ 138 w 275"/>
                <a:gd name="T7" fmla="*/ 0 h 233"/>
                <a:gd name="T8" fmla="*/ 34 w 275"/>
                <a:gd name="T9" fmla="*/ 0 h 233"/>
                <a:gd name="T10" fmla="*/ 30 w 275"/>
                <a:gd name="T11" fmla="*/ 88 h 233"/>
                <a:gd name="T12" fmla="*/ 29 w 275"/>
                <a:gd name="T13" fmla="*/ 88 h 233"/>
                <a:gd name="T14" fmla="*/ 0 w 275"/>
                <a:gd name="T15" fmla="*/ 115 h 233"/>
                <a:gd name="T16" fmla="*/ 29 w 275"/>
                <a:gd name="T17" fmla="*/ 142 h 233"/>
                <a:gd name="T18" fmla="*/ 31 w 275"/>
                <a:gd name="T19" fmla="*/ 142 h 233"/>
                <a:gd name="T20" fmla="*/ 31 w 275"/>
                <a:gd name="T21" fmla="*/ 142 h 233"/>
                <a:gd name="T22" fmla="*/ 31 w 275"/>
                <a:gd name="T23" fmla="*/ 142 h 233"/>
                <a:gd name="T24" fmla="*/ 112 w 275"/>
                <a:gd name="T25" fmla="*/ 232 h 233"/>
                <a:gd name="T26" fmla="*/ 112 w 275"/>
                <a:gd name="T27" fmla="*/ 232 h 233"/>
                <a:gd name="T28" fmla="*/ 138 w 275"/>
                <a:gd name="T29" fmla="*/ 232 h 233"/>
                <a:gd name="T30" fmla="*/ 164 w 275"/>
                <a:gd name="T31" fmla="*/ 232 h 233"/>
                <a:gd name="T32" fmla="*/ 244 w 275"/>
                <a:gd name="T33" fmla="*/ 142 h 233"/>
                <a:gd name="T34" fmla="*/ 246 w 275"/>
                <a:gd name="T35" fmla="*/ 142 h 233"/>
                <a:gd name="T36" fmla="*/ 275 w 275"/>
                <a:gd name="T37" fmla="*/ 115 h 233"/>
                <a:gd name="T38" fmla="*/ 246 w 275"/>
                <a:gd name="T39" fmla="*/ 8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" h="233">
                  <a:moveTo>
                    <a:pt x="246" y="88"/>
                  </a:moveTo>
                  <a:cubicBezTo>
                    <a:pt x="246" y="88"/>
                    <a:pt x="245" y="88"/>
                    <a:pt x="245" y="88"/>
                  </a:cubicBezTo>
                  <a:cubicBezTo>
                    <a:pt x="244" y="45"/>
                    <a:pt x="241" y="0"/>
                    <a:pt x="24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1" y="45"/>
                    <a:pt x="30" y="88"/>
                  </a:cubicBezTo>
                  <a:cubicBezTo>
                    <a:pt x="30" y="88"/>
                    <a:pt x="30" y="88"/>
                    <a:pt x="29" y="88"/>
                  </a:cubicBezTo>
                  <a:cubicBezTo>
                    <a:pt x="13" y="88"/>
                    <a:pt x="0" y="100"/>
                    <a:pt x="0" y="115"/>
                  </a:cubicBezTo>
                  <a:cubicBezTo>
                    <a:pt x="0" y="130"/>
                    <a:pt x="13" y="142"/>
                    <a:pt x="29" y="142"/>
                  </a:cubicBezTo>
                  <a:cubicBezTo>
                    <a:pt x="30" y="142"/>
                    <a:pt x="30" y="142"/>
                    <a:pt x="31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42"/>
                    <a:pt x="59" y="213"/>
                    <a:pt x="112" y="232"/>
                  </a:cubicBezTo>
                  <a:cubicBezTo>
                    <a:pt x="112" y="232"/>
                    <a:pt x="112" y="232"/>
                    <a:pt x="112" y="232"/>
                  </a:cubicBezTo>
                  <a:cubicBezTo>
                    <a:pt x="118" y="233"/>
                    <a:pt x="138" y="232"/>
                    <a:pt x="138" y="232"/>
                  </a:cubicBezTo>
                  <a:cubicBezTo>
                    <a:pt x="138" y="232"/>
                    <a:pt x="158" y="233"/>
                    <a:pt x="164" y="232"/>
                  </a:cubicBezTo>
                  <a:cubicBezTo>
                    <a:pt x="216" y="213"/>
                    <a:pt x="244" y="142"/>
                    <a:pt x="244" y="142"/>
                  </a:cubicBezTo>
                  <a:cubicBezTo>
                    <a:pt x="245" y="142"/>
                    <a:pt x="245" y="142"/>
                    <a:pt x="246" y="142"/>
                  </a:cubicBezTo>
                  <a:cubicBezTo>
                    <a:pt x="262" y="142"/>
                    <a:pt x="275" y="130"/>
                    <a:pt x="275" y="115"/>
                  </a:cubicBezTo>
                  <a:cubicBezTo>
                    <a:pt x="275" y="100"/>
                    <a:pt x="262" y="88"/>
                    <a:pt x="246" y="88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0"/>
            <p:cNvSpPr/>
            <p:nvPr/>
          </p:nvSpPr>
          <p:spPr bwMode="auto">
            <a:xfrm>
              <a:off x="4491" y="1422"/>
              <a:ext cx="38" cy="38"/>
            </a:xfrm>
            <a:custGeom>
              <a:avLst/>
              <a:gdLst>
                <a:gd name="T0" fmla="*/ 4 w 16"/>
                <a:gd name="T1" fmla="*/ 12 h 16"/>
                <a:gd name="T2" fmla="*/ 12 w 16"/>
                <a:gd name="T3" fmla="*/ 4 h 16"/>
                <a:gd name="T4" fmla="*/ 16 w 16"/>
                <a:gd name="T5" fmla="*/ 5 h 16"/>
                <a:gd name="T6" fmla="*/ 9 w 16"/>
                <a:gd name="T7" fmla="*/ 0 h 16"/>
                <a:gd name="T8" fmla="*/ 0 w 16"/>
                <a:gd name="T9" fmla="*/ 8 h 16"/>
                <a:gd name="T10" fmla="*/ 5 w 16"/>
                <a:gd name="T11" fmla="*/ 16 h 16"/>
                <a:gd name="T12" fmla="*/ 4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4" y="12"/>
                  </a:moveTo>
                  <a:cubicBezTo>
                    <a:pt x="4" y="7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4" y="15"/>
                    <a:pt x="4" y="14"/>
                    <a:pt x="4" y="12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1"/>
            <p:cNvSpPr/>
            <p:nvPr/>
          </p:nvSpPr>
          <p:spPr bwMode="auto">
            <a:xfrm>
              <a:off x="5049" y="1422"/>
              <a:ext cx="38" cy="38"/>
            </a:xfrm>
            <a:custGeom>
              <a:avLst/>
              <a:gdLst>
                <a:gd name="T0" fmla="*/ 13 w 16"/>
                <a:gd name="T1" fmla="*/ 12 h 16"/>
                <a:gd name="T2" fmla="*/ 4 w 16"/>
                <a:gd name="T3" fmla="*/ 4 h 16"/>
                <a:gd name="T4" fmla="*/ 0 w 16"/>
                <a:gd name="T5" fmla="*/ 5 h 16"/>
                <a:gd name="T6" fmla="*/ 8 w 16"/>
                <a:gd name="T7" fmla="*/ 0 h 16"/>
                <a:gd name="T8" fmla="*/ 16 w 16"/>
                <a:gd name="T9" fmla="*/ 8 h 16"/>
                <a:gd name="T10" fmla="*/ 12 w 16"/>
                <a:gd name="T11" fmla="*/ 16 h 16"/>
                <a:gd name="T12" fmla="*/ 13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3" y="7"/>
                    <a:pt x="9" y="4"/>
                    <a:pt x="4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4" y="15"/>
                    <a:pt x="12" y="16"/>
                  </a:cubicBezTo>
                  <a:cubicBezTo>
                    <a:pt x="12" y="15"/>
                    <a:pt x="13" y="14"/>
                    <a:pt x="13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2"/>
            <p:cNvSpPr/>
            <p:nvPr/>
          </p:nvSpPr>
          <p:spPr bwMode="auto">
            <a:xfrm>
              <a:off x="4486" y="1422"/>
              <a:ext cx="38" cy="38"/>
            </a:xfrm>
            <a:custGeom>
              <a:avLst/>
              <a:gdLst>
                <a:gd name="T0" fmla="*/ 4 w 16"/>
                <a:gd name="T1" fmla="*/ 12 h 16"/>
                <a:gd name="T2" fmla="*/ 12 w 16"/>
                <a:gd name="T3" fmla="*/ 4 h 16"/>
                <a:gd name="T4" fmla="*/ 16 w 16"/>
                <a:gd name="T5" fmla="*/ 5 h 16"/>
                <a:gd name="T6" fmla="*/ 9 w 16"/>
                <a:gd name="T7" fmla="*/ 0 h 16"/>
                <a:gd name="T8" fmla="*/ 0 w 16"/>
                <a:gd name="T9" fmla="*/ 8 h 16"/>
                <a:gd name="T10" fmla="*/ 5 w 16"/>
                <a:gd name="T11" fmla="*/ 16 h 16"/>
                <a:gd name="T12" fmla="*/ 4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4" y="12"/>
                  </a:moveTo>
                  <a:cubicBezTo>
                    <a:pt x="4" y="7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4" y="15"/>
                    <a:pt x="4" y="14"/>
                    <a:pt x="4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3"/>
            <p:cNvSpPr/>
            <p:nvPr/>
          </p:nvSpPr>
          <p:spPr bwMode="auto">
            <a:xfrm>
              <a:off x="4743" y="1477"/>
              <a:ext cx="95" cy="52"/>
            </a:xfrm>
            <a:custGeom>
              <a:avLst/>
              <a:gdLst>
                <a:gd name="T0" fmla="*/ 20 w 40"/>
                <a:gd name="T1" fmla="*/ 20 h 22"/>
                <a:gd name="T2" fmla="*/ 0 w 40"/>
                <a:gd name="T3" fmla="*/ 0 h 22"/>
                <a:gd name="T4" fmla="*/ 0 w 40"/>
                <a:gd name="T5" fmla="*/ 2 h 22"/>
                <a:gd name="T6" fmla="*/ 20 w 40"/>
                <a:gd name="T7" fmla="*/ 22 h 22"/>
                <a:gd name="T8" fmla="*/ 40 w 40"/>
                <a:gd name="T9" fmla="*/ 2 h 22"/>
                <a:gd name="T10" fmla="*/ 40 w 40"/>
                <a:gd name="T11" fmla="*/ 0 h 22"/>
                <a:gd name="T12" fmla="*/ 20 w 4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20" y="20"/>
                  </a:moveTo>
                  <a:cubicBezTo>
                    <a:pt x="9" y="20"/>
                    <a:pt x="0" y="1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3"/>
                    <a:pt x="9" y="22"/>
                    <a:pt x="20" y="22"/>
                  </a:cubicBezTo>
                  <a:cubicBezTo>
                    <a:pt x="31" y="22"/>
                    <a:pt x="40" y="13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11"/>
                    <a:pt x="31" y="20"/>
                    <a:pt x="20" y="20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4"/>
            <p:cNvSpPr/>
            <p:nvPr/>
          </p:nvSpPr>
          <p:spPr bwMode="auto">
            <a:xfrm>
              <a:off x="4591" y="1249"/>
              <a:ext cx="164" cy="59"/>
            </a:xfrm>
            <a:custGeom>
              <a:avLst/>
              <a:gdLst>
                <a:gd name="T0" fmla="*/ 69 w 69"/>
                <a:gd name="T1" fmla="*/ 15 h 25"/>
                <a:gd name="T2" fmla="*/ 65 w 69"/>
                <a:gd name="T3" fmla="*/ 23 h 25"/>
                <a:gd name="T4" fmla="*/ 0 w 69"/>
                <a:gd name="T5" fmla="*/ 25 h 25"/>
                <a:gd name="T6" fmla="*/ 69 w 69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">
                  <a:moveTo>
                    <a:pt x="69" y="15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34" y="6"/>
                    <a:pt x="0" y="25"/>
                  </a:cubicBezTo>
                  <a:cubicBezTo>
                    <a:pt x="0" y="25"/>
                    <a:pt x="24" y="0"/>
                    <a:pt x="69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5"/>
            <p:cNvSpPr/>
            <p:nvPr/>
          </p:nvSpPr>
          <p:spPr bwMode="auto">
            <a:xfrm>
              <a:off x="4826" y="1249"/>
              <a:ext cx="164" cy="59"/>
            </a:xfrm>
            <a:custGeom>
              <a:avLst/>
              <a:gdLst>
                <a:gd name="T0" fmla="*/ 0 w 69"/>
                <a:gd name="T1" fmla="*/ 15 h 25"/>
                <a:gd name="T2" fmla="*/ 4 w 69"/>
                <a:gd name="T3" fmla="*/ 23 h 25"/>
                <a:gd name="T4" fmla="*/ 69 w 69"/>
                <a:gd name="T5" fmla="*/ 25 h 25"/>
                <a:gd name="T6" fmla="*/ 0 w 69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">
                  <a:moveTo>
                    <a:pt x="0" y="15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5" y="6"/>
                    <a:pt x="69" y="25"/>
                  </a:cubicBezTo>
                  <a:cubicBezTo>
                    <a:pt x="69" y="25"/>
                    <a:pt x="44" y="0"/>
                    <a:pt x="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6"/>
            <p:cNvSpPr/>
            <p:nvPr/>
          </p:nvSpPr>
          <p:spPr bwMode="auto">
            <a:xfrm>
              <a:off x="4501" y="993"/>
              <a:ext cx="574" cy="413"/>
            </a:xfrm>
            <a:custGeom>
              <a:avLst/>
              <a:gdLst>
                <a:gd name="T0" fmla="*/ 239 w 242"/>
                <a:gd name="T1" fmla="*/ 73 h 174"/>
                <a:gd name="T2" fmla="*/ 61 w 242"/>
                <a:gd name="T3" fmla="*/ 12 h 174"/>
                <a:gd name="T4" fmla="*/ 69 w 242"/>
                <a:gd name="T5" fmla="*/ 0 h 174"/>
                <a:gd name="T6" fmla="*/ 33 w 242"/>
                <a:gd name="T7" fmla="*/ 23 h 174"/>
                <a:gd name="T8" fmla="*/ 27 w 242"/>
                <a:gd name="T9" fmla="*/ 28 h 174"/>
                <a:gd name="T10" fmla="*/ 27 w 242"/>
                <a:gd name="T11" fmla="*/ 29 h 174"/>
                <a:gd name="T12" fmla="*/ 27 w 242"/>
                <a:gd name="T13" fmla="*/ 29 h 174"/>
                <a:gd name="T14" fmla="*/ 18 w 242"/>
                <a:gd name="T15" fmla="*/ 59 h 174"/>
                <a:gd name="T16" fmla="*/ 15 w 242"/>
                <a:gd name="T17" fmla="*/ 165 h 174"/>
                <a:gd name="T18" fmla="*/ 15 w 242"/>
                <a:gd name="T19" fmla="*/ 165 h 174"/>
                <a:gd name="T20" fmla="*/ 17 w 242"/>
                <a:gd name="T21" fmla="*/ 170 h 174"/>
                <a:gd name="T22" fmla="*/ 20 w 242"/>
                <a:gd name="T23" fmla="*/ 163 h 174"/>
                <a:gd name="T24" fmla="*/ 24 w 242"/>
                <a:gd name="T25" fmla="*/ 138 h 174"/>
                <a:gd name="T26" fmla="*/ 36 w 242"/>
                <a:gd name="T27" fmla="*/ 90 h 174"/>
                <a:gd name="T28" fmla="*/ 39 w 242"/>
                <a:gd name="T29" fmla="*/ 91 h 174"/>
                <a:gd name="T30" fmla="*/ 177 w 242"/>
                <a:gd name="T31" fmla="*/ 115 h 174"/>
                <a:gd name="T32" fmla="*/ 172 w 242"/>
                <a:gd name="T33" fmla="*/ 110 h 174"/>
                <a:gd name="T34" fmla="*/ 200 w 242"/>
                <a:gd name="T35" fmla="*/ 101 h 174"/>
                <a:gd name="T36" fmla="*/ 210 w 242"/>
                <a:gd name="T37" fmla="*/ 100 h 174"/>
                <a:gd name="T38" fmla="*/ 215 w 242"/>
                <a:gd name="T39" fmla="*/ 107 h 174"/>
                <a:gd name="T40" fmla="*/ 219 w 242"/>
                <a:gd name="T41" fmla="*/ 129 h 174"/>
                <a:gd name="T42" fmla="*/ 226 w 242"/>
                <a:gd name="T43" fmla="*/ 174 h 174"/>
                <a:gd name="T44" fmla="*/ 231 w 242"/>
                <a:gd name="T45" fmla="*/ 170 h 174"/>
                <a:gd name="T46" fmla="*/ 238 w 242"/>
                <a:gd name="T47" fmla="*/ 112 h 174"/>
                <a:gd name="T48" fmla="*/ 239 w 242"/>
                <a:gd name="T49" fmla="*/ 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174">
                  <a:moveTo>
                    <a:pt x="239" y="73"/>
                  </a:moveTo>
                  <a:cubicBezTo>
                    <a:pt x="220" y="0"/>
                    <a:pt x="106" y="5"/>
                    <a:pt x="61" y="12"/>
                  </a:cubicBezTo>
                  <a:cubicBezTo>
                    <a:pt x="61" y="7"/>
                    <a:pt x="69" y="0"/>
                    <a:pt x="69" y="0"/>
                  </a:cubicBezTo>
                  <a:cubicBezTo>
                    <a:pt x="52" y="8"/>
                    <a:pt x="39" y="18"/>
                    <a:pt x="33" y="23"/>
                  </a:cubicBezTo>
                  <a:cubicBezTo>
                    <a:pt x="31" y="25"/>
                    <a:pt x="29" y="27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8" y="39"/>
                    <a:pt x="16" y="50"/>
                    <a:pt x="18" y="59"/>
                  </a:cubicBezTo>
                  <a:cubicBezTo>
                    <a:pt x="6" y="83"/>
                    <a:pt x="0" y="117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7"/>
                    <a:pt x="16" y="168"/>
                    <a:pt x="17" y="170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20" y="163"/>
                    <a:pt x="22" y="152"/>
                    <a:pt x="24" y="1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7" y="90"/>
                    <a:pt x="39" y="91"/>
                  </a:cubicBezTo>
                  <a:cubicBezTo>
                    <a:pt x="67" y="101"/>
                    <a:pt x="117" y="115"/>
                    <a:pt x="177" y="115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2" y="110"/>
                    <a:pt x="185" y="107"/>
                    <a:pt x="200" y="101"/>
                  </a:cubicBezTo>
                  <a:cubicBezTo>
                    <a:pt x="203" y="101"/>
                    <a:pt x="207" y="101"/>
                    <a:pt x="210" y="100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107"/>
                    <a:pt x="218" y="122"/>
                    <a:pt x="219" y="129"/>
                  </a:cubicBezTo>
                  <a:cubicBezTo>
                    <a:pt x="221" y="135"/>
                    <a:pt x="226" y="174"/>
                    <a:pt x="226" y="174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1" y="170"/>
                    <a:pt x="237" y="123"/>
                    <a:pt x="238" y="112"/>
                  </a:cubicBezTo>
                  <a:cubicBezTo>
                    <a:pt x="238" y="102"/>
                    <a:pt x="242" y="81"/>
                    <a:pt x="239" y="73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7"/>
            <p:cNvSpPr/>
            <p:nvPr/>
          </p:nvSpPr>
          <p:spPr bwMode="auto">
            <a:xfrm>
              <a:off x="4603" y="1320"/>
              <a:ext cx="135" cy="55"/>
            </a:xfrm>
            <a:custGeom>
              <a:avLst/>
              <a:gdLst>
                <a:gd name="T0" fmla="*/ 1 w 57"/>
                <a:gd name="T1" fmla="*/ 19 h 23"/>
                <a:gd name="T2" fmla="*/ 1 w 57"/>
                <a:gd name="T3" fmla="*/ 19 h 23"/>
                <a:gd name="T4" fmla="*/ 9 w 57"/>
                <a:gd name="T5" fmla="*/ 22 h 23"/>
                <a:gd name="T6" fmla="*/ 57 w 57"/>
                <a:gd name="T7" fmla="*/ 21 h 23"/>
                <a:gd name="T8" fmla="*/ 4 w 57"/>
                <a:gd name="T9" fmla="*/ 13 h 23"/>
                <a:gd name="T10" fmla="*/ 1 w 57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2" y="22"/>
                    <a:pt x="6" y="23"/>
                    <a:pt x="9" y="22"/>
                  </a:cubicBezTo>
                  <a:cubicBezTo>
                    <a:pt x="17" y="16"/>
                    <a:pt x="34" y="9"/>
                    <a:pt x="57" y="21"/>
                  </a:cubicBezTo>
                  <a:cubicBezTo>
                    <a:pt x="57" y="21"/>
                    <a:pt x="48" y="0"/>
                    <a:pt x="4" y="13"/>
                  </a:cubicBezTo>
                  <a:cubicBezTo>
                    <a:pt x="2" y="13"/>
                    <a:pt x="0" y="16"/>
                    <a:pt x="1" y="19"/>
                  </a:cubicBezTo>
                  <a:close/>
                </a:path>
              </a:pathLst>
            </a:custGeom>
            <a:solidFill>
              <a:srgbClr val="D6A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8"/>
            <p:cNvSpPr/>
            <p:nvPr/>
          </p:nvSpPr>
          <p:spPr bwMode="auto">
            <a:xfrm>
              <a:off x="4617" y="1330"/>
              <a:ext cx="121" cy="42"/>
            </a:xfrm>
            <a:custGeom>
              <a:avLst/>
              <a:gdLst>
                <a:gd name="T0" fmla="*/ 51 w 51"/>
                <a:gd name="T1" fmla="*/ 17 h 18"/>
                <a:gd name="T2" fmla="*/ 0 w 51"/>
                <a:gd name="T3" fmla="*/ 18 h 18"/>
                <a:gd name="T4" fmla="*/ 51 w 51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8">
                  <a:moveTo>
                    <a:pt x="51" y="17"/>
                  </a:moveTo>
                  <a:cubicBezTo>
                    <a:pt x="51" y="17"/>
                    <a:pt x="27" y="0"/>
                    <a:pt x="0" y="18"/>
                  </a:cubicBezTo>
                  <a:cubicBezTo>
                    <a:pt x="0" y="18"/>
                    <a:pt x="26" y="4"/>
                    <a:pt x="51" y="17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9"/>
            <p:cNvSpPr/>
            <p:nvPr/>
          </p:nvSpPr>
          <p:spPr bwMode="auto">
            <a:xfrm>
              <a:off x="4840" y="1320"/>
              <a:ext cx="136" cy="55"/>
            </a:xfrm>
            <a:custGeom>
              <a:avLst/>
              <a:gdLst>
                <a:gd name="T0" fmla="*/ 56 w 57"/>
                <a:gd name="T1" fmla="*/ 19 h 23"/>
                <a:gd name="T2" fmla="*/ 56 w 57"/>
                <a:gd name="T3" fmla="*/ 19 h 23"/>
                <a:gd name="T4" fmla="*/ 49 w 57"/>
                <a:gd name="T5" fmla="*/ 22 h 23"/>
                <a:gd name="T6" fmla="*/ 0 w 57"/>
                <a:gd name="T7" fmla="*/ 21 h 23"/>
                <a:gd name="T8" fmla="*/ 53 w 57"/>
                <a:gd name="T9" fmla="*/ 13 h 23"/>
                <a:gd name="T10" fmla="*/ 56 w 57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56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5" y="22"/>
                    <a:pt x="51" y="23"/>
                    <a:pt x="49" y="22"/>
                  </a:cubicBezTo>
                  <a:cubicBezTo>
                    <a:pt x="40" y="16"/>
                    <a:pt x="23" y="9"/>
                    <a:pt x="0" y="21"/>
                  </a:cubicBezTo>
                  <a:cubicBezTo>
                    <a:pt x="0" y="21"/>
                    <a:pt x="9" y="0"/>
                    <a:pt x="53" y="13"/>
                  </a:cubicBezTo>
                  <a:cubicBezTo>
                    <a:pt x="55" y="13"/>
                    <a:pt x="57" y="16"/>
                    <a:pt x="56" y="19"/>
                  </a:cubicBezTo>
                  <a:close/>
                </a:path>
              </a:pathLst>
            </a:custGeom>
            <a:solidFill>
              <a:srgbClr val="D6A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0"/>
            <p:cNvSpPr/>
            <p:nvPr/>
          </p:nvSpPr>
          <p:spPr bwMode="auto">
            <a:xfrm>
              <a:off x="4840" y="1330"/>
              <a:ext cx="121" cy="42"/>
            </a:xfrm>
            <a:custGeom>
              <a:avLst/>
              <a:gdLst>
                <a:gd name="T0" fmla="*/ 0 w 51"/>
                <a:gd name="T1" fmla="*/ 17 h 18"/>
                <a:gd name="T2" fmla="*/ 51 w 51"/>
                <a:gd name="T3" fmla="*/ 18 h 18"/>
                <a:gd name="T4" fmla="*/ 0 w 51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8">
                  <a:moveTo>
                    <a:pt x="0" y="17"/>
                  </a:moveTo>
                  <a:cubicBezTo>
                    <a:pt x="0" y="17"/>
                    <a:pt x="24" y="0"/>
                    <a:pt x="51" y="18"/>
                  </a:cubicBezTo>
                  <a:cubicBezTo>
                    <a:pt x="51" y="18"/>
                    <a:pt x="25" y="4"/>
                    <a:pt x="0" y="17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1"/>
            <p:cNvSpPr/>
            <p:nvPr/>
          </p:nvSpPr>
          <p:spPr bwMode="auto">
            <a:xfrm>
              <a:off x="4866" y="3244"/>
              <a:ext cx="228" cy="83"/>
            </a:xfrm>
            <a:custGeom>
              <a:avLst/>
              <a:gdLst>
                <a:gd name="T0" fmla="*/ 46 w 96"/>
                <a:gd name="T1" fmla="*/ 1 h 35"/>
                <a:gd name="T2" fmla="*/ 48 w 96"/>
                <a:gd name="T3" fmla="*/ 0 h 35"/>
                <a:gd name="T4" fmla="*/ 50 w 96"/>
                <a:gd name="T5" fmla="*/ 1 h 35"/>
                <a:gd name="T6" fmla="*/ 51 w 96"/>
                <a:gd name="T7" fmla="*/ 1 h 35"/>
                <a:gd name="T8" fmla="*/ 51 w 96"/>
                <a:gd name="T9" fmla="*/ 1 h 35"/>
                <a:gd name="T10" fmla="*/ 96 w 96"/>
                <a:gd name="T11" fmla="*/ 35 h 35"/>
                <a:gd name="T12" fmla="*/ 0 w 96"/>
                <a:gd name="T13" fmla="*/ 35 h 35"/>
                <a:gd name="T14" fmla="*/ 0 w 96"/>
                <a:gd name="T15" fmla="*/ 1 h 35"/>
                <a:gd name="T16" fmla="*/ 46 w 9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46" y="1"/>
                  </a:moveTo>
                  <a:cubicBezTo>
                    <a:pt x="47" y="1"/>
                    <a:pt x="47" y="0"/>
                    <a:pt x="48" y="0"/>
                  </a:cubicBezTo>
                  <a:cubicBezTo>
                    <a:pt x="49" y="0"/>
                    <a:pt x="49" y="1"/>
                    <a:pt x="50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76" y="2"/>
                    <a:pt x="96" y="16"/>
                    <a:pt x="9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2"/>
            <p:cNvSpPr/>
            <p:nvPr/>
          </p:nvSpPr>
          <p:spPr bwMode="auto">
            <a:xfrm>
              <a:off x="4486" y="3244"/>
              <a:ext cx="228" cy="83"/>
            </a:xfrm>
            <a:custGeom>
              <a:avLst/>
              <a:gdLst>
                <a:gd name="T0" fmla="*/ 50 w 96"/>
                <a:gd name="T1" fmla="*/ 1 h 35"/>
                <a:gd name="T2" fmla="*/ 48 w 96"/>
                <a:gd name="T3" fmla="*/ 0 h 35"/>
                <a:gd name="T4" fmla="*/ 46 w 96"/>
                <a:gd name="T5" fmla="*/ 1 h 35"/>
                <a:gd name="T6" fmla="*/ 45 w 96"/>
                <a:gd name="T7" fmla="*/ 1 h 35"/>
                <a:gd name="T8" fmla="*/ 45 w 96"/>
                <a:gd name="T9" fmla="*/ 1 h 35"/>
                <a:gd name="T10" fmla="*/ 0 w 96"/>
                <a:gd name="T11" fmla="*/ 35 h 35"/>
                <a:gd name="T12" fmla="*/ 96 w 96"/>
                <a:gd name="T13" fmla="*/ 35 h 35"/>
                <a:gd name="T14" fmla="*/ 96 w 96"/>
                <a:gd name="T15" fmla="*/ 1 h 35"/>
                <a:gd name="T16" fmla="*/ 50 w 9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50" y="1"/>
                  </a:moveTo>
                  <a:cubicBezTo>
                    <a:pt x="49" y="1"/>
                    <a:pt x="49" y="0"/>
                    <a:pt x="48" y="0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0" y="2"/>
                    <a:pt x="0" y="16"/>
                    <a:pt x="0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1"/>
                    <a:pt x="96" y="1"/>
                    <a:pt x="96" y="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3"/>
            <p:cNvSpPr/>
            <p:nvPr/>
          </p:nvSpPr>
          <p:spPr bwMode="auto">
            <a:xfrm>
              <a:off x="4857" y="2318"/>
              <a:ext cx="204" cy="49"/>
            </a:xfrm>
            <a:custGeom>
              <a:avLst/>
              <a:gdLst>
                <a:gd name="T0" fmla="*/ 5 w 86"/>
                <a:gd name="T1" fmla="*/ 21 h 21"/>
                <a:gd name="T2" fmla="*/ 81 w 86"/>
                <a:gd name="T3" fmla="*/ 21 h 21"/>
                <a:gd name="T4" fmla="*/ 86 w 86"/>
                <a:gd name="T5" fmla="*/ 16 h 21"/>
                <a:gd name="T6" fmla="*/ 86 w 86"/>
                <a:gd name="T7" fmla="*/ 5 h 21"/>
                <a:gd name="T8" fmla="*/ 81 w 86"/>
                <a:gd name="T9" fmla="*/ 0 h 21"/>
                <a:gd name="T10" fmla="*/ 5 w 86"/>
                <a:gd name="T11" fmla="*/ 0 h 21"/>
                <a:gd name="T12" fmla="*/ 0 w 86"/>
                <a:gd name="T13" fmla="*/ 5 h 21"/>
                <a:gd name="T14" fmla="*/ 0 w 86"/>
                <a:gd name="T15" fmla="*/ 16 h 21"/>
                <a:gd name="T16" fmla="*/ 5 w 8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1">
                  <a:moveTo>
                    <a:pt x="5" y="21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6" y="19"/>
                    <a:pt x="86" y="1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4"/>
            <p:cNvSpPr/>
            <p:nvPr/>
          </p:nvSpPr>
          <p:spPr bwMode="auto">
            <a:xfrm>
              <a:off x="4520" y="2318"/>
              <a:ext cx="204" cy="49"/>
            </a:xfrm>
            <a:custGeom>
              <a:avLst/>
              <a:gdLst>
                <a:gd name="T0" fmla="*/ 5 w 86"/>
                <a:gd name="T1" fmla="*/ 21 h 21"/>
                <a:gd name="T2" fmla="*/ 81 w 86"/>
                <a:gd name="T3" fmla="*/ 21 h 21"/>
                <a:gd name="T4" fmla="*/ 86 w 86"/>
                <a:gd name="T5" fmla="*/ 16 h 21"/>
                <a:gd name="T6" fmla="*/ 86 w 86"/>
                <a:gd name="T7" fmla="*/ 5 h 21"/>
                <a:gd name="T8" fmla="*/ 81 w 86"/>
                <a:gd name="T9" fmla="*/ 0 h 21"/>
                <a:gd name="T10" fmla="*/ 5 w 86"/>
                <a:gd name="T11" fmla="*/ 0 h 21"/>
                <a:gd name="T12" fmla="*/ 0 w 86"/>
                <a:gd name="T13" fmla="*/ 5 h 21"/>
                <a:gd name="T14" fmla="*/ 0 w 86"/>
                <a:gd name="T15" fmla="*/ 16 h 21"/>
                <a:gd name="T16" fmla="*/ 5 w 8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1">
                  <a:moveTo>
                    <a:pt x="5" y="21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6" y="19"/>
                    <a:pt x="86" y="1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5"/>
            <p:cNvSpPr/>
            <p:nvPr/>
          </p:nvSpPr>
          <p:spPr bwMode="auto">
            <a:xfrm>
              <a:off x="4674" y="1574"/>
              <a:ext cx="233" cy="68"/>
            </a:xfrm>
            <a:custGeom>
              <a:avLst/>
              <a:gdLst>
                <a:gd name="T0" fmla="*/ 0 w 98"/>
                <a:gd name="T1" fmla="*/ 0 h 29"/>
                <a:gd name="T2" fmla="*/ 50 w 98"/>
                <a:gd name="T3" fmla="*/ 29 h 29"/>
                <a:gd name="T4" fmla="*/ 98 w 98"/>
                <a:gd name="T5" fmla="*/ 0 h 29"/>
                <a:gd name="T6" fmla="*/ 0 w 9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29">
                  <a:moveTo>
                    <a:pt x="0" y="0"/>
                  </a:moveTo>
                  <a:cubicBezTo>
                    <a:pt x="0" y="0"/>
                    <a:pt x="15" y="29"/>
                    <a:pt x="50" y="29"/>
                  </a:cubicBezTo>
                  <a:cubicBezTo>
                    <a:pt x="85" y="29"/>
                    <a:pt x="98" y="0"/>
                    <a:pt x="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6"/>
            <p:cNvSpPr/>
            <p:nvPr/>
          </p:nvSpPr>
          <p:spPr bwMode="auto">
            <a:xfrm>
              <a:off x="4674" y="1574"/>
              <a:ext cx="233" cy="33"/>
            </a:xfrm>
            <a:custGeom>
              <a:avLst/>
              <a:gdLst>
                <a:gd name="T0" fmla="*/ 49 w 98"/>
                <a:gd name="T1" fmla="*/ 14 h 14"/>
                <a:gd name="T2" fmla="*/ 98 w 98"/>
                <a:gd name="T3" fmla="*/ 0 h 14"/>
                <a:gd name="T4" fmla="*/ 0 w 98"/>
                <a:gd name="T5" fmla="*/ 0 h 14"/>
                <a:gd name="T6" fmla="*/ 49 w 9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">
                  <a:moveTo>
                    <a:pt x="49" y="14"/>
                  </a:moveTo>
                  <a:cubicBezTo>
                    <a:pt x="72" y="14"/>
                    <a:pt x="91" y="6"/>
                    <a:pt x="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6"/>
                    <a:pt x="26" y="14"/>
                    <a:pt x="4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7"/>
            <p:cNvSpPr/>
            <p:nvPr/>
          </p:nvSpPr>
          <p:spPr bwMode="auto">
            <a:xfrm>
              <a:off x="4752" y="1619"/>
              <a:ext cx="81" cy="23"/>
            </a:xfrm>
            <a:custGeom>
              <a:avLst/>
              <a:gdLst>
                <a:gd name="T0" fmla="*/ 0 w 34"/>
                <a:gd name="T1" fmla="*/ 7 h 10"/>
                <a:gd name="T2" fmla="*/ 17 w 34"/>
                <a:gd name="T3" fmla="*/ 10 h 10"/>
                <a:gd name="T4" fmla="*/ 34 w 34"/>
                <a:gd name="T5" fmla="*/ 7 h 10"/>
                <a:gd name="T6" fmla="*/ 17 w 34"/>
                <a:gd name="T7" fmla="*/ 0 h 10"/>
                <a:gd name="T8" fmla="*/ 0 w 3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0" y="7"/>
                  </a:moveTo>
                  <a:cubicBezTo>
                    <a:pt x="5" y="9"/>
                    <a:pt x="11" y="10"/>
                    <a:pt x="17" y="10"/>
                  </a:cubicBezTo>
                  <a:cubicBezTo>
                    <a:pt x="23" y="10"/>
                    <a:pt x="29" y="9"/>
                    <a:pt x="34" y="7"/>
                  </a:cubicBezTo>
                  <a:cubicBezTo>
                    <a:pt x="31" y="3"/>
                    <a:pt x="25" y="0"/>
                    <a:pt x="17" y="0"/>
                  </a:cubicBezTo>
                  <a:cubicBezTo>
                    <a:pt x="9" y="0"/>
                    <a:pt x="2" y="3"/>
                    <a:pt x="0" y="7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"/>
            <p:cNvSpPr/>
            <p:nvPr/>
          </p:nvSpPr>
          <p:spPr bwMode="auto">
            <a:xfrm>
              <a:off x="4168" y="1081"/>
              <a:ext cx="145" cy="168"/>
            </a:xfrm>
            <a:custGeom>
              <a:avLst/>
              <a:gdLst>
                <a:gd name="T0" fmla="*/ 57 w 61"/>
                <a:gd name="T1" fmla="*/ 41 h 71"/>
                <a:gd name="T2" fmla="*/ 25 w 61"/>
                <a:gd name="T3" fmla="*/ 69 h 71"/>
                <a:gd name="T4" fmla="*/ 3 w 61"/>
                <a:gd name="T5" fmla="*/ 31 h 71"/>
                <a:gd name="T6" fmla="*/ 36 w 61"/>
                <a:gd name="T7" fmla="*/ 3 h 71"/>
                <a:gd name="T8" fmla="*/ 57 w 61"/>
                <a:gd name="T9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1">
                  <a:moveTo>
                    <a:pt x="57" y="41"/>
                  </a:moveTo>
                  <a:cubicBezTo>
                    <a:pt x="54" y="59"/>
                    <a:pt x="39" y="71"/>
                    <a:pt x="25" y="69"/>
                  </a:cubicBezTo>
                  <a:cubicBezTo>
                    <a:pt x="10" y="66"/>
                    <a:pt x="0" y="49"/>
                    <a:pt x="3" y="31"/>
                  </a:cubicBezTo>
                  <a:cubicBezTo>
                    <a:pt x="7" y="13"/>
                    <a:pt x="21" y="0"/>
                    <a:pt x="36" y="3"/>
                  </a:cubicBezTo>
                  <a:cubicBezTo>
                    <a:pt x="51" y="5"/>
                    <a:pt x="61" y="22"/>
                    <a:pt x="57" y="4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"/>
            <p:cNvSpPr/>
            <p:nvPr/>
          </p:nvSpPr>
          <p:spPr bwMode="auto">
            <a:xfrm>
              <a:off x="5275" y="1081"/>
              <a:ext cx="142" cy="168"/>
            </a:xfrm>
            <a:custGeom>
              <a:avLst/>
              <a:gdLst>
                <a:gd name="T0" fmla="*/ 3 w 60"/>
                <a:gd name="T1" fmla="*/ 40 h 71"/>
                <a:gd name="T2" fmla="*/ 35 w 60"/>
                <a:gd name="T3" fmla="*/ 69 h 71"/>
                <a:gd name="T4" fmla="*/ 57 w 60"/>
                <a:gd name="T5" fmla="*/ 32 h 71"/>
                <a:gd name="T6" fmla="*/ 25 w 60"/>
                <a:gd name="T7" fmla="*/ 2 h 71"/>
                <a:gd name="T8" fmla="*/ 3 w 60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3" y="40"/>
                  </a:moveTo>
                  <a:cubicBezTo>
                    <a:pt x="6" y="58"/>
                    <a:pt x="20" y="71"/>
                    <a:pt x="35" y="69"/>
                  </a:cubicBezTo>
                  <a:cubicBezTo>
                    <a:pt x="50" y="67"/>
                    <a:pt x="60" y="50"/>
                    <a:pt x="57" y="32"/>
                  </a:cubicBezTo>
                  <a:cubicBezTo>
                    <a:pt x="55" y="14"/>
                    <a:pt x="40" y="0"/>
                    <a:pt x="25" y="2"/>
                  </a:cubicBezTo>
                  <a:cubicBezTo>
                    <a:pt x="10" y="5"/>
                    <a:pt x="0" y="21"/>
                    <a:pt x="3" y="4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0"/>
            <p:cNvSpPr/>
            <p:nvPr/>
          </p:nvSpPr>
          <p:spPr bwMode="auto">
            <a:xfrm>
              <a:off x="5035" y="1199"/>
              <a:ext cx="446" cy="718"/>
            </a:xfrm>
            <a:custGeom>
              <a:avLst/>
              <a:gdLst>
                <a:gd name="T0" fmla="*/ 29 w 188"/>
                <a:gd name="T1" fmla="*/ 303 h 303"/>
                <a:gd name="T2" fmla="*/ 0 w 188"/>
                <a:gd name="T3" fmla="*/ 269 h 303"/>
                <a:gd name="T4" fmla="*/ 140 w 188"/>
                <a:gd name="T5" fmla="*/ 153 h 303"/>
                <a:gd name="T6" fmla="*/ 111 w 188"/>
                <a:gd name="T7" fmla="*/ 9 h 303"/>
                <a:gd name="T8" fmla="*/ 154 w 188"/>
                <a:gd name="T9" fmla="*/ 0 h 303"/>
                <a:gd name="T10" fmla="*/ 186 w 188"/>
                <a:gd name="T11" fmla="*/ 158 h 303"/>
                <a:gd name="T12" fmla="*/ 179 w 188"/>
                <a:gd name="T13" fmla="*/ 179 h 303"/>
                <a:gd name="T14" fmla="*/ 29 w 18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03">
                  <a:moveTo>
                    <a:pt x="29" y="303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8" y="166"/>
                    <a:pt x="185" y="174"/>
                    <a:pt x="179" y="179"/>
                  </a:cubicBezTo>
                  <a:lnTo>
                    <a:pt x="29" y="30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1"/>
            <p:cNvSpPr/>
            <p:nvPr/>
          </p:nvSpPr>
          <p:spPr bwMode="auto">
            <a:xfrm>
              <a:off x="4099" y="1199"/>
              <a:ext cx="447" cy="718"/>
            </a:xfrm>
            <a:custGeom>
              <a:avLst/>
              <a:gdLst>
                <a:gd name="T0" fmla="*/ 159 w 188"/>
                <a:gd name="T1" fmla="*/ 303 h 303"/>
                <a:gd name="T2" fmla="*/ 188 w 188"/>
                <a:gd name="T3" fmla="*/ 269 h 303"/>
                <a:gd name="T4" fmla="*/ 48 w 188"/>
                <a:gd name="T5" fmla="*/ 153 h 303"/>
                <a:gd name="T6" fmla="*/ 77 w 188"/>
                <a:gd name="T7" fmla="*/ 9 h 303"/>
                <a:gd name="T8" fmla="*/ 34 w 188"/>
                <a:gd name="T9" fmla="*/ 0 h 303"/>
                <a:gd name="T10" fmla="*/ 2 w 188"/>
                <a:gd name="T11" fmla="*/ 158 h 303"/>
                <a:gd name="T12" fmla="*/ 9 w 188"/>
                <a:gd name="T13" fmla="*/ 179 h 303"/>
                <a:gd name="T14" fmla="*/ 159 w 18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03">
                  <a:moveTo>
                    <a:pt x="159" y="303"/>
                  </a:moveTo>
                  <a:cubicBezTo>
                    <a:pt x="188" y="269"/>
                    <a:pt x="188" y="269"/>
                    <a:pt x="188" y="269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66"/>
                    <a:pt x="3" y="174"/>
                    <a:pt x="9" y="179"/>
                  </a:cubicBezTo>
                  <a:lnTo>
                    <a:pt x="159" y="30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e010943\AppData\Local\Microsoft\Windows\Temporary Internet Files\Content.Outlook\W8ECEF49\育绘画班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" y="1858"/>
            <a:ext cx="3146868" cy="22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î$ḻíḋe"/>
          <p:cNvSpPr/>
          <p:nvPr/>
        </p:nvSpPr>
        <p:spPr>
          <a:xfrm>
            <a:off x="8398304" y="0"/>
            <a:ext cx="761178" cy="6871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normAutofit/>
          </a:bodyPr>
          <a:lstStyle/>
          <a:p>
            <a:pPr algn="ctr"/>
            <a:r>
              <a:rPr lang="zh-CN" altLang="en-US" sz="2400" b="1" dirty="0" smtClean="0"/>
              <a:t>员工关怀（食、住、行、育、体）</a:t>
            </a:r>
            <a:endParaRPr lang="zh-CN" altLang="en-US" sz="2400" b="1" dirty="0"/>
          </a:p>
        </p:txBody>
      </p:sp>
      <p:pic>
        <p:nvPicPr>
          <p:cNvPr id="4" name="Picture 2" descr="C:\Users\CE010964\Desktop\76栋照片-采莲\宿舍3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/>
          <a:stretch>
            <a:fillRect/>
          </a:stretch>
        </p:blipFill>
        <p:spPr bwMode="auto">
          <a:xfrm>
            <a:off x="1379101" y="2471332"/>
            <a:ext cx="133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CE010964\Desktop\76栋照片-采莲\宿舍6人间1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20" y="2471332"/>
            <a:ext cx="133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:\GA-li juan\宿舍\采莲-照片\整栋宿舍 (2)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>
            <a:fillRect/>
          </a:stretch>
        </p:blipFill>
        <p:spPr bwMode="auto">
          <a:xfrm>
            <a:off x="4432" y="2471332"/>
            <a:ext cx="133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4552"/>
          <a:stretch>
            <a:fillRect/>
          </a:stretch>
        </p:blipFill>
        <p:spPr>
          <a:xfrm>
            <a:off x="4157014" y="2471332"/>
            <a:ext cx="1332000" cy="1620000"/>
          </a:xfrm>
          <a:prstGeom prst="rect">
            <a:avLst/>
          </a:prstGeom>
        </p:spPr>
      </p:pic>
      <p:pic>
        <p:nvPicPr>
          <p:cNvPr id="8" name="Picture 5" descr="E:\食堂\食堂就餐区.jpg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2682" b="9766"/>
          <a:stretch>
            <a:fillRect/>
          </a:stretch>
        </p:blipFill>
        <p:spPr bwMode="auto">
          <a:xfrm>
            <a:off x="6925401" y="2471332"/>
            <a:ext cx="1332000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GA-li juan\食堂\食堂操作间-1.jpg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1"/>
          <a:stretch>
            <a:fillRect/>
          </a:stretch>
        </p:blipFill>
        <p:spPr bwMode="auto">
          <a:xfrm>
            <a:off x="5541208" y="2471332"/>
            <a:ext cx="1332000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e010943\AppData\Local\Microsoft\Windows\Temporary Internet Files\Content.Outlook\W8ECEF49\育英语角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81" y="2376"/>
            <a:ext cx="3090421" cy="2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îš1iḓè"/>
          <p:cNvSpPr/>
          <p:nvPr/>
        </p:nvSpPr>
        <p:spPr>
          <a:xfrm>
            <a:off x="-9216" y="2377"/>
            <a:ext cx="967168" cy="2275777"/>
          </a:xfrm>
          <a:prstGeom prst="rect">
            <a:avLst/>
          </a:prstGeom>
          <a:solidFill>
            <a:srgbClr val="40B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FFFF"/>
                </a:solidFill>
              </a:rPr>
              <a:t>少儿绘画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12" name="îš1iḓè"/>
          <p:cNvSpPr/>
          <p:nvPr/>
        </p:nvSpPr>
        <p:spPr>
          <a:xfrm>
            <a:off x="4211960" y="-1"/>
            <a:ext cx="967168" cy="2275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FFFF"/>
                </a:solidFill>
              </a:rPr>
              <a:t>英</a:t>
            </a:r>
            <a:endParaRPr lang="en-US" altLang="zh-CN" sz="2800" b="1" dirty="0" smtClean="0">
              <a:solidFill>
                <a:srgbClr val="FFFFFF"/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FFFF"/>
                </a:solidFill>
              </a:rPr>
              <a:t>语</a:t>
            </a:r>
            <a:endParaRPr lang="en-US" altLang="zh-CN" sz="2800" b="1" dirty="0" smtClean="0">
              <a:solidFill>
                <a:srgbClr val="FFFFFF"/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FFFF"/>
                </a:solidFill>
              </a:rPr>
              <a:t>角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1027" name="Picture 3" descr="C:\Users\ce010943\AppData\Local\Microsoft\Windows\Temporary Internet Files\Content.Outlook\W8ECEF49\体运动会合照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/>
          <a:stretch>
            <a:fillRect/>
          </a:stretch>
        </p:blipFill>
        <p:spPr bwMode="auto">
          <a:xfrm>
            <a:off x="-9216" y="4295589"/>
            <a:ext cx="4109749" cy="18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îš1iḓè"/>
          <p:cNvSpPr/>
          <p:nvPr/>
        </p:nvSpPr>
        <p:spPr>
          <a:xfrm>
            <a:off x="-18767" y="6097149"/>
            <a:ext cx="4119300" cy="774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FFFF"/>
                </a:solidFill>
              </a:rPr>
              <a:t>首届运动会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57014" y="5003714"/>
            <a:ext cx="4100386" cy="186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en-US" altLang="zh-CN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CN" altLang="en-US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规范年度调薪机制 ；</a:t>
            </a:r>
            <a:endParaRPr lang="en-US" altLang="zh-CN" b="0" dirty="0" smtClean="0">
              <a:solidFill>
                <a:srgbClr val="1C1C1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CN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CN" altLang="en-US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增设年资奖 、岗位津贴；</a:t>
            </a:r>
            <a:endParaRPr lang="en-US" altLang="zh-CN" b="0" dirty="0" smtClean="0">
              <a:solidFill>
                <a:srgbClr val="1C1C1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CN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CN" altLang="en-US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增设生日礼品；</a:t>
            </a:r>
            <a:endParaRPr lang="en-US" altLang="zh-CN" b="0" dirty="0" smtClean="0">
              <a:solidFill>
                <a:srgbClr val="1C1C1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CN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CN" altLang="en-US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增加“子女奖学金”奖励金额；</a:t>
            </a:r>
            <a:endParaRPr lang="en-US" altLang="zh-CN" b="0" dirty="0" smtClean="0">
              <a:solidFill>
                <a:srgbClr val="1C1C1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CN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CN" altLang="en-US" b="0" dirty="0" smtClean="0">
                <a:solidFill>
                  <a:srgbClr val="1C1C1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全面改善“食住行”硬件设施。</a:t>
            </a:r>
            <a:endParaRPr lang="en-US" altLang="zh-CN" b="0" dirty="0">
              <a:solidFill>
                <a:srgbClr val="1C1C1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îš1iḓè"/>
          <p:cNvSpPr/>
          <p:nvPr/>
        </p:nvSpPr>
        <p:spPr>
          <a:xfrm>
            <a:off x="4177176" y="4293096"/>
            <a:ext cx="4119300" cy="774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FFFF"/>
                </a:solidFill>
              </a:rPr>
              <a:t>福利机制改善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" y="0"/>
            <a:ext cx="9235067" cy="7173416"/>
            <a:chOff x="-1" y="0"/>
            <a:chExt cx="9235067" cy="538006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235067" cy="5380062"/>
            </a:xfrm>
            <a:prstGeom prst="rect">
              <a:avLst/>
            </a:prstGeom>
          </p:spPr>
        </p:pic>
        <p:sp>
          <p:nvSpPr>
            <p:cNvPr id="9" name="文字方塊 3"/>
            <p:cNvSpPr txBox="1">
              <a:spLocks noChangeArrowheads="1"/>
            </p:cNvSpPr>
            <p:nvPr/>
          </p:nvSpPr>
          <p:spPr bwMode="auto">
            <a:xfrm>
              <a:off x="8838690" y="4946852"/>
              <a:ext cx="253552" cy="1628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77925" tIns="38963" rIns="77925" bIns="38963">
              <a:spAutoFit/>
            </a:bodyPr>
            <a:lstStyle>
              <a:lvl1pPr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26734D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fontAlgn="b">
                <a:defRPr/>
              </a:pPr>
              <a:r>
                <a:rPr lang="en-US" altLang="zh-TW" sz="900" b="0" dirty="0" smtClean="0">
                  <a:solidFill>
                    <a:schemeClr val="bg1">
                      <a:lumMod val="65000"/>
                    </a:schemeClr>
                  </a:solidFill>
                  <a:ea typeface="STKaiti" charset="-120"/>
                </a:rPr>
                <a:t> </a:t>
              </a:r>
              <a:fld id="{61443529-B020-4877-8059-55D5506A4C9A}" type="slidenum">
                <a:rPr lang="en-US" altLang="zh-TW" sz="900" b="0" dirty="0" smtClean="0">
                  <a:solidFill>
                    <a:schemeClr val="bg1">
                      <a:lumMod val="65000"/>
                    </a:schemeClr>
                  </a:solidFill>
                  <a:ea typeface="STKaiti" charset="-120"/>
                </a:rPr>
              </a:fld>
              <a:endParaRPr lang="zh-TW" altLang="en-US" sz="900" b="0" dirty="0" smtClean="0">
                <a:solidFill>
                  <a:schemeClr val="bg1">
                    <a:lumMod val="65000"/>
                  </a:schemeClr>
                </a:solidFill>
                <a:ea typeface="STKaiti" charset="-12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重点摘要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491880" y="1443865"/>
            <a:ext cx="5444342" cy="3353287"/>
            <a:chOff x="3581922" y="1117878"/>
            <a:chExt cx="5238550" cy="3194060"/>
          </a:xfrm>
        </p:grpSpPr>
        <p:sp>
          <p:nvSpPr>
            <p:cNvPr id="7" name="圓角矩形 6"/>
            <p:cNvSpPr/>
            <p:nvPr/>
          </p:nvSpPr>
          <p:spPr>
            <a:xfrm>
              <a:off x="3581922" y="1117878"/>
              <a:ext cx="5238550" cy="3194060"/>
            </a:xfrm>
            <a:prstGeom prst="roundRect">
              <a:avLst>
                <a:gd name="adj" fmla="val 8192"/>
              </a:avLst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3655991" y="1195674"/>
              <a:ext cx="5164481" cy="2382234"/>
            </a:xfrm>
            <a:prstGeom prst="rect">
              <a:avLst/>
            </a:prstGeom>
          </p:spPr>
          <p:txBody>
            <a:bodyPr lIns="77925" tIns="38963" rIns="77925" bIns="38963"/>
            <a:lstStyle/>
            <a:p>
              <a:pPr lvl="0">
                <a:lnSpc>
                  <a:spcPct val="90000"/>
                </a:lnSpc>
                <a:spcBef>
                  <a:spcPct val="75000"/>
                </a:spcBef>
                <a:buClr>
                  <a:srgbClr val="56C3ED"/>
                </a:buClr>
                <a:buBlip>
                  <a:blip r:embed="rId2"/>
                </a:buBlip>
              </a:pP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美特科技成立于</a:t>
              </a:r>
              <a:r>
                <a:rPr kumimoji="1" lang="en-US" altLang="zh-CN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2002</a:t>
              </a: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年，</a:t>
              </a:r>
              <a:r>
                <a:rPr kumimoji="1" lang="en-US" altLang="zh-CN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2006</a:t>
              </a: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年自建厂房启用</a:t>
              </a:r>
              <a:r>
                <a:rPr kumimoji="1" lang="en-US" altLang="zh-CN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使用面积</a:t>
              </a:r>
              <a:r>
                <a:rPr kumimoji="1" lang="en-US" altLang="zh-CN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47,000m²)</a:t>
              </a: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，专注于电声领域产品开发，并以“传递美好声音，丰富人类生活”为企业发展宗旨</a:t>
              </a:r>
              <a:endParaRPr kumimoji="1" lang="zh-CN" altLang="en-US" sz="2000" b="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0">
                <a:lnSpc>
                  <a:spcPct val="90000"/>
                </a:lnSpc>
                <a:spcBef>
                  <a:spcPct val="75000"/>
                </a:spcBef>
                <a:buClr>
                  <a:srgbClr val="56C3ED"/>
                </a:buClr>
                <a:buBlip>
                  <a:blip r:embed="rId2"/>
                </a:buBlip>
              </a:pPr>
              <a:r>
                <a:rPr kumimoji="1" lang="zh-TW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产品：扬声器、</a:t>
              </a:r>
              <a:r>
                <a:rPr kumimoji="1" lang="en-US" altLang="zh-TW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MEMS</a:t>
              </a:r>
              <a:r>
                <a:rPr kumimoji="1" lang="zh-TW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麦克风、</a:t>
              </a: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便携式耳机</a:t>
              </a:r>
              <a:endParaRPr kumimoji="1" lang="en-US" altLang="zh-TW" sz="2000" b="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0">
                <a:lnSpc>
                  <a:spcPct val="90000"/>
                </a:lnSpc>
                <a:spcBef>
                  <a:spcPct val="75000"/>
                </a:spcBef>
                <a:buClr>
                  <a:srgbClr val="56C3ED"/>
                </a:buClr>
                <a:buBlip>
                  <a:blip r:embed="rId2"/>
                </a:buBlip>
              </a:pPr>
              <a:r>
                <a:rPr kumimoji="1" lang="en-US" altLang="zh-TW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2017</a:t>
              </a:r>
              <a:r>
                <a:rPr kumimoji="1" lang="zh-TW" altLang="en-US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</a:t>
              </a:r>
              <a:r>
                <a:rPr kumimoji="1" lang="zh-TW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营收</a:t>
              </a:r>
              <a:r>
                <a:rPr kumimoji="1" lang="zh-TW" altLang="en-US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：</a:t>
              </a:r>
              <a:r>
                <a:rPr kumimoji="1" lang="en-US" altLang="zh-TW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17</a:t>
              </a:r>
              <a:r>
                <a:rPr kumimoji="1" lang="zh-TW" altLang="en-US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亿</a:t>
              </a:r>
              <a:r>
                <a:rPr kumimoji="1" lang="zh-TW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人民币 </a:t>
              </a:r>
              <a:endParaRPr kumimoji="1" lang="en-US" altLang="zh-TW" sz="2000" b="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0">
                <a:lnSpc>
                  <a:spcPct val="90000"/>
                </a:lnSpc>
                <a:spcBef>
                  <a:spcPct val="75000"/>
                </a:spcBef>
                <a:buClr>
                  <a:srgbClr val="56C3ED"/>
                </a:buClr>
                <a:buBlip>
                  <a:blip r:embed="rId2"/>
                </a:buBlip>
              </a:pPr>
              <a:r>
                <a:rPr kumimoji="1" lang="zh-CN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kumimoji="1" lang="zh-TW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员工人数</a:t>
              </a:r>
              <a:r>
                <a:rPr kumimoji="1" lang="zh-TW" altLang="en-US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：</a:t>
              </a:r>
              <a:r>
                <a:rPr kumimoji="1" lang="en-US" altLang="zh-TW" sz="2000" b="0" dirty="0" smtClean="0">
                  <a:solidFill>
                    <a:schemeClr val="tx2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4,5</a:t>
              </a:r>
              <a:r>
                <a:rPr kumimoji="1" lang="en-US" altLang="zh-TW" sz="2000" b="0" dirty="0" smtClean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00</a:t>
              </a:r>
              <a:r>
                <a:rPr kumimoji="1" lang="zh-TW" altLang="en-US" sz="2000" b="0" dirty="0">
                  <a:solidFill>
                    <a:schemeClr val="bg2">
                      <a:lumMod val="2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人</a:t>
              </a:r>
              <a:endParaRPr kumimoji="1" lang="en-US" altLang="zh-TW" sz="2000" b="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r="5564"/>
          <a:stretch>
            <a:fillRect/>
          </a:stretch>
        </p:blipFill>
        <p:spPr bwMode="auto">
          <a:xfrm>
            <a:off x="5739734" y="1069264"/>
            <a:ext cx="3404267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rgbClr val="008680"/>
                </a:solidFill>
              </a:rPr>
              <a:t>全球据点</a:t>
            </a:r>
            <a:endParaRPr lang="zh-TW" altLang="en-US" sz="4400" dirty="0">
              <a:solidFill>
                <a:srgbClr val="00868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097819" y="2161432"/>
            <a:ext cx="118696" cy="129600"/>
          </a:xfrm>
          <a:prstGeom prst="ellipse">
            <a:avLst/>
          </a:prstGeom>
          <a:solidFill>
            <a:srgbClr val="CC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2" b="89726" l="5099" r="90461">
                        <a14:foregroundMark x1="38816" y1="69863" x2="36842" y2="77854"/>
                        <a14:foregroundMark x1="72533" y1="56621" x2="70066" y2="60274"/>
                        <a14:foregroundMark x1="63980" y1="57534" x2="66612" y2="61644"/>
                        <a14:foregroundMark x1="71875" y1="81050" x2="85691" y2="76027"/>
                        <a14:foregroundMark x1="82566" y1="62785" x2="87500" y2="64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7"/>
          <a:stretch>
            <a:fillRect/>
          </a:stretch>
        </p:blipFill>
        <p:spPr bwMode="auto">
          <a:xfrm>
            <a:off x="149581" y="1040576"/>
            <a:ext cx="5075931" cy="41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6197828" y="2247856"/>
            <a:ext cx="118696" cy="129600"/>
          </a:xfrm>
          <a:prstGeom prst="ellipse">
            <a:avLst/>
          </a:prstGeom>
          <a:solidFill>
            <a:srgbClr val="CC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76" y="2751865"/>
            <a:ext cx="146935" cy="257720"/>
          </a:xfrm>
          <a:prstGeom prst="rect">
            <a:avLst/>
          </a:prstGeom>
        </p:spPr>
      </p:pic>
      <p:sp>
        <p:nvSpPr>
          <p:cNvPr id="25" name="等腰三角形 24"/>
          <p:cNvSpPr/>
          <p:nvPr/>
        </p:nvSpPr>
        <p:spPr>
          <a:xfrm rot="16773308">
            <a:off x="3910747" y="1628657"/>
            <a:ext cx="1855335" cy="1727479"/>
          </a:xfrm>
          <a:prstGeom prst="triangle">
            <a:avLst>
              <a:gd name="adj" fmla="val 21358"/>
            </a:avLst>
          </a:prstGeom>
          <a:gradFill flip="none" rotWithShape="1">
            <a:gsLst>
              <a:gs pos="0">
                <a:srgbClr val="FFFF66">
                  <a:tint val="66000"/>
                  <a:satMod val="160000"/>
                  <a:lumMod val="64000"/>
                  <a:alpha val="90000"/>
                </a:srgbClr>
              </a:gs>
              <a:gs pos="50000">
                <a:srgbClr val="FFFF66">
                  <a:tint val="44500"/>
                  <a:satMod val="160000"/>
                  <a:alpha val="56000"/>
                </a:srgbClr>
              </a:gs>
              <a:gs pos="100000">
                <a:srgbClr val="FFFF66">
                  <a:tint val="23500"/>
                  <a:satMod val="160000"/>
                  <a:alpha val="5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39" y="2112676"/>
            <a:ext cx="771039" cy="1352379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5105285" y="2612965"/>
            <a:ext cx="118696" cy="1296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5489921" y="2133576"/>
            <a:ext cx="118696" cy="1296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5254562" y="2353495"/>
            <a:ext cx="118696" cy="1296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/>
        </p:nvGraphicFramePr>
        <p:xfrm>
          <a:off x="7576218" y="2040005"/>
          <a:ext cx="1460277" cy="1661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10488"/>
                <a:gridCol w="449789"/>
              </a:tblGrid>
              <a:tr h="314960">
                <a:tc gridSpan="2">
                  <a:txBody>
                    <a:bodyPr/>
                    <a:lstStyle/>
                    <a:p>
                      <a:r>
                        <a:rPr lang="zh-TW" altLang="en-US" sz="15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功能</a:t>
                      </a:r>
                      <a:endParaRPr lang="zh-TW" alt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zh-TW" altLang="en-US" sz="1500" dirty="0" smtClean="0">
                          <a:latin typeface="Calibri" panose="020F0502020204030204" pitchFamily="34" charset="0"/>
                        </a:rPr>
                        <a:t>企业总部</a:t>
                      </a:r>
                      <a:endParaRPr lang="zh-TW" altLang="en-US" sz="15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zh-TW" altLang="en-US" sz="1500" dirty="0" smtClean="0">
                          <a:latin typeface="Calibri" panose="020F0502020204030204" pitchFamily="34" charset="0"/>
                        </a:rPr>
                        <a:t>研发单位</a:t>
                      </a:r>
                      <a:endParaRPr lang="zh-TW" altLang="en-US" sz="15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zh-TW" altLang="en-US" sz="1500" dirty="0" smtClean="0">
                          <a:latin typeface="Calibri" panose="020F0502020204030204" pitchFamily="34" charset="0"/>
                        </a:rPr>
                        <a:t>业务单位</a:t>
                      </a:r>
                      <a:endParaRPr lang="zh-TW" altLang="en-US" sz="15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zh-TW" altLang="en-US" sz="1500" b="0" i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制造单位</a:t>
                      </a:r>
                      <a:endParaRPr lang="zh-TW" altLang="en-US" sz="15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Calibri" panose="020F050202020403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8682043" y="2480892"/>
            <a:ext cx="72000" cy="1046912"/>
            <a:chOff x="8682043" y="1860669"/>
            <a:chExt cx="72000" cy="785184"/>
          </a:xfrm>
        </p:grpSpPr>
        <p:sp>
          <p:nvSpPr>
            <p:cNvPr id="108" name="橢圓 115"/>
            <p:cNvSpPr>
              <a:spLocks noChangeArrowheads="1"/>
            </p:cNvSpPr>
            <p:nvPr/>
          </p:nvSpPr>
          <p:spPr bwMode="auto">
            <a:xfrm>
              <a:off x="8682043" y="2095222"/>
              <a:ext cx="72000" cy="72000"/>
            </a:xfrm>
            <a:prstGeom prst="ellipse">
              <a:avLst/>
            </a:prstGeom>
            <a:solidFill>
              <a:srgbClr val="FFC00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/>
              <a:endParaRPr lang="zh-TW" altLang="en-US">
                <a:solidFill>
                  <a:prstClr val="black"/>
                </a:solidFill>
                <a:latin typeface="Calibri" panose="020F0502020204030204" pitchFamily="34" charset="0"/>
                <a:ea typeface="STKaiti"/>
                <a:cs typeface="STKaiti"/>
              </a:endParaRPr>
            </a:p>
          </p:txBody>
        </p:sp>
        <p:sp>
          <p:nvSpPr>
            <p:cNvPr id="109" name="橢圓 117"/>
            <p:cNvSpPr>
              <a:spLocks noChangeArrowheads="1"/>
            </p:cNvSpPr>
            <p:nvPr/>
          </p:nvSpPr>
          <p:spPr bwMode="auto">
            <a:xfrm>
              <a:off x="8682043" y="2347634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/>
              <a:endParaRPr lang="zh-TW" altLang="en-US">
                <a:solidFill>
                  <a:prstClr val="black"/>
                </a:solidFill>
                <a:latin typeface="Calibri" panose="020F0502020204030204" pitchFamily="34" charset="0"/>
                <a:ea typeface="STKaiti"/>
                <a:cs typeface="STKaiti"/>
              </a:endParaRPr>
            </a:p>
          </p:txBody>
        </p:sp>
        <p:sp>
          <p:nvSpPr>
            <p:cNvPr id="110" name="橢圓 118"/>
            <p:cNvSpPr>
              <a:spLocks noChangeArrowheads="1"/>
            </p:cNvSpPr>
            <p:nvPr/>
          </p:nvSpPr>
          <p:spPr bwMode="auto">
            <a:xfrm>
              <a:off x="8682043" y="2573853"/>
              <a:ext cx="72000" cy="72000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/>
              <a:endParaRPr lang="zh-TW" altLang="en-US">
                <a:solidFill>
                  <a:prstClr val="black"/>
                </a:solidFill>
                <a:latin typeface="Calibri" panose="020F0502020204030204" pitchFamily="34" charset="0"/>
                <a:ea typeface="STKaiti"/>
                <a:cs typeface="STKaiti"/>
              </a:endParaRPr>
            </a:p>
          </p:txBody>
        </p:sp>
        <p:sp>
          <p:nvSpPr>
            <p:cNvPr id="111" name="橢圓 110"/>
            <p:cNvSpPr/>
            <p:nvPr/>
          </p:nvSpPr>
          <p:spPr bwMode="auto">
            <a:xfrm>
              <a:off x="8682043" y="1860669"/>
              <a:ext cx="72000" cy="72000"/>
            </a:xfrm>
            <a:prstGeom prst="ellipse">
              <a:avLst/>
            </a:prstGeom>
            <a:solidFill>
              <a:schemeClr val="tx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>
                <a:solidFill>
                  <a:prstClr val="black"/>
                </a:solidFill>
                <a:latin typeface="Calibri" panose="020F0502020204030204" pitchFamily="34" charset="0"/>
                <a:ea typeface="STKaiti"/>
              </a:endParaRPr>
            </a:p>
          </p:txBody>
        </p:sp>
      </p:grpSp>
      <p:sp>
        <p:nvSpPr>
          <p:cNvPr id="9" name="橢圓 8"/>
          <p:cNvSpPr/>
          <p:nvPr/>
        </p:nvSpPr>
        <p:spPr>
          <a:xfrm>
            <a:off x="3508025" y="2728829"/>
            <a:ext cx="118696" cy="129600"/>
          </a:xfrm>
          <a:prstGeom prst="ellipse">
            <a:avLst/>
          </a:prstGeom>
          <a:solidFill>
            <a:srgbClr val="CC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312490" y="2939076"/>
            <a:ext cx="118696" cy="1296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559350" y="2712416"/>
            <a:ext cx="118696" cy="1296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3700093" y="2441461"/>
            <a:ext cx="118696" cy="129600"/>
          </a:xfrm>
          <a:prstGeom prst="ellipse">
            <a:avLst/>
          </a:prstGeom>
          <a:solidFill>
            <a:srgbClr val="CC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287767" y="3230192"/>
            <a:ext cx="118696" cy="129600"/>
          </a:xfrm>
          <a:prstGeom prst="ellipse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3662548" y="2427072"/>
            <a:ext cx="118696" cy="1296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83" name="橢圓 82"/>
          <p:cNvSpPr/>
          <p:nvPr/>
        </p:nvSpPr>
        <p:spPr>
          <a:xfrm>
            <a:off x="3521186" y="2687065"/>
            <a:ext cx="118696" cy="1296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874363" y="3744674"/>
            <a:ext cx="3401301" cy="1216055"/>
            <a:chOff x="2874362" y="2808504"/>
            <a:chExt cx="3401301" cy="912041"/>
          </a:xfrm>
        </p:grpSpPr>
        <p:sp>
          <p:nvSpPr>
            <p:cNvPr id="80" name="矩形 79"/>
            <p:cNvSpPr/>
            <p:nvPr/>
          </p:nvSpPr>
          <p:spPr bwMode="auto">
            <a:xfrm>
              <a:off x="2895087" y="2836515"/>
              <a:ext cx="826809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en-US" altLang="zh-TW" sz="1500" dirty="0">
                  <a:solidFill>
                    <a:prstClr val="white"/>
                  </a:solidFill>
                  <a:latin typeface="Calibri" panose="020F0502020204030204"/>
                  <a:ea typeface="Microsoft JhengHei" panose="020B0604030504040204" pitchFamily="34" charset="-120"/>
                </a:rPr>
                <a:t>Taiwan</a:t>
              </a:r>
              <a:endParaRPr lang="zh-TW" altLang="en-US" sz="1500" dirty="0">
                <a:solidFill>
                  <a:prstClr val="white"/>
                </a:solidFill>
                <a:latin typeface="Calibri" panose="020F0502020204030204"/>
                <a:ea typeface="Microsoft JhengHei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3687708" y="2837595"/>
              <a:ext cx="864576" cy="88295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4547975" y="2837594"/>
              <a:ext cx="863111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5411087" y="2837594"/>
              <a:ext cx="864576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2874362" y="2837594"/>
              <a:ext cx="826809" cy="882951"/>
            </a:xfrm>
            <a:prstGeom prst="rect">
              <a:avLst/>
            </a:prstGeom>
            <a:solidFill>
              <a:srgbClr val="00A19A">
                <a:alpha val="81961"/>
              </a:srgbClr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zh-TW" altLang="en-US" sz="1500" dirty="0" smtClean="0">
                  <a:solidFill>
                    <a:prstClr val="white"/>
                  </a:solidFill>
                  <a:latin typeface="+mj-ea"/>
                  <a:ea typeface="+mj-ea"/>
                </a:rPr>
                <a:t>台湾</a:t>
              </a:r>
              <a:endParaRPr lang="zh-TW" altLang="en-US" sz="15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1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l="14568" r="12592"/>
            <a:stretch>
              <a:fillRect/>
            </a:stretch>
          </p:blipFill>
          <p:spPr bwMode="auto">
            <a:xfrm>
              <a:off x="5514733" y="3012855"/>
              <a:ext cx="663817" cy="539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4" name="Picture 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0577" b="9266"/>
            <a:stretch>
              <a:fillRect/>
            </a:stretch>
          </p:blipFill>
          <p:spPr bwMode="auto">
            <a:xfrm>
              <a:off x="4669141" y="3013138"/>
              <a:ext cx="669853" cy="5391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0" descr="http://www.merry.com.tw/Page/ShowImage/2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8939" y="3019236"/>
              <a:ext cx="766318" cy="52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6" name="橢圓 53"/>
            <p:cNvSpPr>
              <a:spLocks noChangeArrowheads="1"/>
            </p:cNvSpPr>
            <p:nvPr/>
          </p:nvSpPr>
          <p:spPr bwMode="auto">
            <a:xfrm>
              <a:off x="4871626" y="3597980"/>
              <a:ext cx="72000" cy="72000"/>
            </a:xfrm>
            <a:prstGeom prst="ellipse">
              <a:avLst/>
            </a:prstGeom>
            <a:solidFill>
              <a:srgbClr val="FFC00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117" name="橢圓 56"/>
            <p:cNvSpPr>
              <a:spLocks noChangeArrowheads="1"/>
            </p:cNvSpPr>
            <p:nvPr/>
          </p:nvSpPr>
          <p:spPr bwMode="auto">
            <a:xfrm>
              <a:off x="5037798" y="3597980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119" name="橢圓 53"/>
            <p:cNvSpPr>
              <a:spLocks noChangeArrowheads="1"/>
            </p:cNvSpPr>
            <p:nvPr/>
          </p:nvSpPr>
          <p:spPr bwMode="auto">
            <a:xfrm>
              <a:off x="5728585" y="3597980"/>
              <a:ext cx="72000" cy="72000"/>
            </a:xfrm>
            <a:prstGeom prst="ellipse">
              <a:avLst/>
            </a:prstGeom>
            <a:solidFill>
              <a:srgbClr val="FFC00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120" name="橢圓 56"/>
            <p:cNvSpPr>
              <a:spLocks noChangeArrowheads="1"/>
            </p:cNvSpPr>
            <p:nvPr/>
          </p:nvSpPr>
          <p:spPr bwMode="auto">
            <a:xfrm>
              <a:off x="5894757" y="3597980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124" name="橢圓 53"/>
            <p:cNvSpPr>
              <a:spLocks noChangeArrowheads="1"/>
            </p:cNvSpPr>
            <p:nvPr/>
          </p:nvSpPr>
          <p:spPr bwMode="auto">
            <a:xfrm>
              <a:off x="4073473" y="3597980"/>
              <a:ext cx="72000" cy="72000"/>
            </a:xfrm>
            <a:prstGeom prst="ellipse">
              <a:avLst/>
            </a:prstGeom>
            <a:solidFill>
              <a:srgbClr val="FFC00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125" name="橢圓 56"/>
            <p:cNvSpPr>
              <a:spLocks noChangeArrowheads="1"/>
            </p:cNvSpPr>
            <p:nvPr/>
          </p:nvSpPr>
          <p:spPr bwMode="auto">
            <a:xfrm>
              <a:off x="4239645" y="3597980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126" name="橢圓 59"/>
            <p:cNvSpPr>
              <a:spLocks noChangeArrowheads="1"/>
            </p:cNvSpPr>
            <p:nvPr/>
          </p:nvSpPr>
          <p:spPr bwMode="auto">
            <a:xfrm>
              <a:off x="3907301" y="3597980"/>
              <a:ext cx="72000" cy="72000"/>
            </a:xfrm>
            <a:prstGeom prst="ellipse">
              <a:avLst/>
            </a:prstGeom>
            <a:solidFill>
              <a:schemeClr val="tx1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84" name="文字方塊 83"/>
            <p:cNvSpPr txBox="1"/>
            <p:nvPr/>
          </p:nvSpPr>
          <p:spPr bwMode="auto">
            <a:xfrm>
              <a:off x="3744297" y="2808504"/>
              <a:ext cx="770960" cy="249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台中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文字方塊 84"/>
            <p:cNvSpPr txBox="1"/>
            <p:nvPr/>
          </p:nvSpPr>
          <p:spPr bwMode="auto">
            <a:xfrm>
              <a:off x="5514733" y="2808504"/>
              <a:ext cx="683095" cy="249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台北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文字方塊 85"/>
            <p:cNvSpPr txBox="1"/>
            <p:nvPr/>
          </p:nvSpPr>
          <p:spPr bwMode="auto">
            <a:xfrm>
              <a:off x="4669141" y="2808504"/>
              <a:ext cx="669853" cy="249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新竹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34099" y="5205857"/>
            <a:ext cx="8141721" cy="1198431"/>
            <a:chOff x="334098" y="3904392"/>
            <a:chExt cx="8141721" cy="898823"/>
          </a:xfrm>
        </p:grpSpPr>
        <p:sp>
          <p:nvSpPr>
            <p:cNvPr id="89" name="矩形 88"/>
            <p:cNvSpPr/>
            <p:nvPr/>
          </p:nvSpPr>
          <p:spPr bwMode="auto">
            <a:xfrm>
              <a:off x="7527571" y="3920264"/>
              <a:ext cx="948248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8963" tIns="38963" rIns="38963" bIns="38963" anchor="ctr"/>
            <a:lstStyle/>
            <a:p>
              <a:pPr algn="ctr">
                <a:defRPr/>
              </a:pPr>
              <a:endParaRPr lang="zh-TW" altLang="en-US" sz="1200" dirty="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147444" y="3920265"/>
              <a:ext cx="864576" cy="88295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017090" y="3920264"/>
              <a:ext cx="863111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3744297" y="3920264"/>
              <a:ext cx="826809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 dirty="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2880202" y="3920264"/>
              <a:ext cx="864576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334098" y="3920264"/>
              <a:ext cx="826809" cy="882951"/>
            </a:xfrm>
            <a:prstGeom prst="rect">
              <a:avLst/>
            </a:prstGeom>
            <a:solidFill>
              <a:srgbClr val="00A19A">
                <a:alpha val="81961"/>
              </a:srgbClr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r>
                <a:rPr lang="zh-TW" altLang="en-US" sz="1500" dirty="0" smtClean="0">
                  <a:solidFill>
                    <a:prstClr val="white"/>
                  </a:solidFill>
                  <a:latin typeface="+mj-ea"/>
                  <a:ea typeface="+mj-ea"/>
                </a:rPr>
                <a:t>中国</a:t>
              </a:r>
              <a:endParaRPr lang="zh-TW" altLang="en-US" sz="15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10" cstate="screen"/>
            <a:srcRect t="18262"/>
            <a:stretch>
              <a:fillRect/>
            </a:stretch>
          </p:blipFill>
          <p:spPr bwMode="auto">
            <a:xfrm>
              <a:off x="1228247" y="4183822"/>
              <a:ext cx="731106" cy="48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文字方塊 35"/>
            <p:cNvSpPr txBox="1"/>
            <p:nvPr/>
          </p:nvSpPr>
          <p:spPr bwMode="auto">
            <a:xfrm>
              <a:off x="1236950" y="3904392"/>
              <a:ext cx="722404" cy="249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深圳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文字方塊 36"/>
            <p:cNvSpPr txBox="1"/>
            <p:nvPr/>
          </p:nvSpPr>
          <p:spPr bwMode="auto">
            <a:xfrm>
              <a:off x="2980328" y="3904393"/>
              <a:ext cx="740833" cy="249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苏州</a:t>
              </a:r>
              <a:r>
                <a:rPr kumimoji="1" lang="en-US" altLang="zh-TW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*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文字方塊 37"/>
            <p:cNvSpPr txBox="1"/>
            <p:nvPr/>
          </p:nvSpPr>
          <p:spPr bwMode="auto">
            <a:xfrm>
              <a:off x="2116484" y="3904393"/>
              <a:ext cx="731227" cy="249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惠州</a:t>
              </a:r>
              <a:r>
                <a:rPr kumimoji="1" lang="en-US" altLang="zh-TW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*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橢圓 53"/>
            <p:cNvSpPr>
              <a:spLocks noChangeArrowheads="1"/>
            </p:cNvSpPr>
            <p:nvPr/>
          </p:nvSpPr>
          <p:spPr bwMode="auto">
            <a:xfrm>
              <a:off x="1554989" y="4701946"/>
              <a:ext cx="72000" cy="72000"/>
            </a:xfrm>
            <a:prstGeom prst="ellipse">
              <a:avLst/>
            </a:prstGeom>
            <a:solidFill>
              <a:srgbClr val="FFC00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42" name="橢圓 56"/>
            <p:cNvSpPr>
              <a:spLocks noChangeArrowheads="1"/>
            </p:cNvSpPr>
            <p:nvPr/>
          </p:nvSpPr>
          <p:spPr bwMode="auto">
            <a:xfrm>
              <a:off x="1721160" y="4701946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43" name="橢圓 59"/>
            <p:cNvSpPr>
              <a:spLocks noChangeArrowheads="1"/>
            </p:cNvSpPr>
            <p:nvPr/>
          </p:nvSpPr>
          <p:spPr bwMode="auto">
            <a:xfrm>
              <a:off x="1388817" y="4701946"/>
              <a:ext cx="72000" cy="72000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44" name="橢圓 63"/>
            <p:cNvSpPr>
              <a:spLocks noChangeArrowheads="1"/>
            </p:cNvSpPr>
            <p:nvPr/>
          </p:nvSpPr>
          <p:spPr bwMode="auto">
            <a:xfrm>
              <a:off x="2407210" y="4701946"/>
              <a:ext cx="72000" cy="72000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lum contrast="30000"/>
            </a:blip>
            <a:srcRect l="25769" t="18687" r="10376" b="6879"/>
            <a:stretch>
              <a:fillRect/>
            </a:stretch>
          </p:blipFill>
          <p:spPr bwMode="auto">
            <a:xfrm>
              <a:off x="2083032" y="4172376"/>
              <a:ext cx="731226" cy="49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lum contrast="30000"/>
            </a:blip>
            <a:srcRect l="15384"/>
            <a:stretch>
              <a:fillRect/>
            </a:stretch>
          </p:blipFill>
          <p:spPr bwMode="auto">
            <a:xfrm>
              <a:off x="2946876" y="4175627"/>
              <a:ext cx="731226" cy="49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群組 3"/>
            <p:cNvGrpSpPr/>
            <p:nvPr/>
          </p:nvGrpSpPr>
          <p:grpSpPr>
            <a:xfrm>
              <a:off x="3095796" y="4701946"/>
              <a:ext cx="404344" cy="72000"/>
              <a:chOff x="3095796" y="4701946"/>
              <a:chExt cx="404344" cy="72000"/>
            </a:xfrm>
          </p:grpSpPr>
          <p:sp>
            <p:nvSpPr>
              <p:cNvPr id="52" name="橢圓 53"/>
              <p:cNvSpPr>
                <a:spLocks noChangeArrowheads="1"/>
              </p:cNvSpPr>
              <p:nvPr/>
            </p:nvSpPr>
            <p:spPr bwMode="auto">
              <a:xfrm>
                <a:off x="3261969" y="4701946"/>
                <a:ext cx="72000" cy="72000"/>
              </a:xfrm>
              <a:prstGeom prst="ellipse">
                <a:avLst/>
              </a:prstGeom>
              <a:solidFill>
                <a:srgbClr val="FFC000"/>
              </a:solidFill>
              <a:ln w="6350" algn="ctr">
                <a:noFill/>
                <a:round/>
              </a:ln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zh-TW" altLang="en-US" sz="1200">
                  <a:solidFill>
                    <a:srgbClr val="7CCA62">
                      <a:lumMod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TKaiti"/>
                </a:endParaRPr>
              </a:p>
            </p:txBody>
          </p:sp>
          <p:sp>
            <p:nvSpPr>
              <p:cNvPr id="53" name="橢圓 56"/>
              <p:cNvSpPr>
                <a:spLocks noChangeArrowheads="1"/>
              </p:cNvSpPr>
              <p:nvPr/>
            </p:nvSpPr>
            <p:spPr bwMode="auto">
              <a:xfrm>
                <a:off x="3428140" y="4701946"/>
                <a:ext cx="72000" cy="72000"/>
              </a:xfrm>
              <a:prstGeom prst="ellipse">
                <a:avLst/>
              </a:prstGeom>
              <a:solidFill>
                <a:srgbClr val="CC0066"/>
              </a:solidFill>
              <a:ln w="6350" algn="ctr">
                <a:noFill/>
                <a:round/>
              </a:ln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zh-TW" altLang="en-US" sz="1200">
                  <a:solidFill>
                    <a:srgbClr val="7CCA62">
                      <a:lumMod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TKaiti"/>
                </a:endParaRPr>
              </a:p>
            </p:txBody>
          </p:sp>
          <p:sp>
            <p:nvSpPr>
              <p:cNvPr id="54" name="橢圓 59"/>
              <p:cNvSpPr>
                <a:spLocks noChangeArrowheads="1"/>
              </p:cNvSpPr>
              <p:nvPr/>
            </p:nvSpPr>
            <p:spPr bwMode="auto">
              <a:xfrm>
                <a:off x="3095796" y="4701946"/>
                <a:ext cx="72000" cy="72000"/>
              </a:xfrm>
              <a:prstGeom prst="ellipse">
                <a:avLst/>
              </a:prstGeom>
              <a:solidFill>
                <a:srgbClr val="0070C0"/>
              </a:solidFill>
              <a:ln w="6350" algn="ctr">
                <a:noFill/>
                <a:round/>
              </a:ln>
            </p:spPr>
            <p:txBody>
              <a:bodyPr lIns="45720" rIns="45720"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7CCA62">
                      <a:lumMod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STKaiti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 bwMode="auto">
            <a:xfrm>
              <a:off x="3809528" y="4007086"/>
              <a:ext cx="731227" cy="6114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r>
                <a:rPr lang="zh-TW" altLang="en-US" sz="1200" dirty="0" smtClean="0">
                  <a:solidFill>
                    <a:schemeClr val="tx1"/>
                  </a:solidFill>
                  <a:latin typeface="+mj-ea"/>
                  <a:ea typeface="+mj-ea"/>
                </a:rPr>
                <a:t>东莞</a:t>
              </a:r>
              <a:r>
                <a:rPr lang="en-US" altLang="zh-TW" sz="1200" dirty="0" smtClean="0">
                  <a:solidFill>
                    <a:schemeClr val="tx1"/>
                  </a:solidFill>
                  <a:latin typeface="+mj-ea"/>
                  <a:ea typeface="+mj-ea"/>
                </a:rPr>
                <a:t>*</a:t>
              </a:r>
              <a:endParaRPr lang="en-US" altLang="zh-TW" sz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en-US" altLang="zh-TW" sz="1200" dirty="0" smtClean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zh-TW" altLang="en-US" sz="1200" dirty="0" smtClean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</a:rPr>
                <a:t>建置中</a:t>
              </a:r>
              <a:r>
                <a:rPr lang="en-US" altLang="zh-TW" sz="1200" dirty="0" smtClean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</a:rPr>
                <a:t>)</a:t>
              </a:r>
              <a:endParaRPr lang="zh-TW" altLang="en-US" sz="12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4569705" y="3920264"/>
              <a:ext cx="826809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 dirty="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0" name="橢圓 71"/>
            <p:cNvSpPr>
              <a:spLocks noChangeArrowheads="1"/>
            </p:cNvSpPr>
            <p:nvPr/>
          </p:nvSpPr>
          <p:spPr bwMode="auto">
            <a:xfrm>
              <a:off x="4954391" y="4701946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5551473" y="3920264"/>
              <a:ext cx="948248" cy="88295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8963" tIns="38963" rIns="38963" bIns="38963" anchor="ctr"/>
            <a:lstStyle/>
            <a:p>
              <a:pPr algn="ctr">
                <a:defRPr/>
              </a:pPr>
              <a:endParaRPr lang="zh-TW" altLang="en-US" sz="1200" dirty="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6537233" y="3920264"/>
              <a:ext cx="947077" cy="882951"/>
            </a:xfrm>
            <a:prstGeom prst="rect">
              <a:avLst/>
            </a:prstGeom>
            <a:solidFill>
              <a:srgbClr val="00A19A">
                <a:alpha val="81961"/>
              </a:srgbClr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zh-TW" altLang="en-US" sz="1500" dirty="0" smtClean="0">
                  <a:solidFill>
                    <a:prstClr val="white"/>
                  </a:solidFill>
                  <a:latin typeface="Calibri" panose="020F0502020204030204"/>
                  <a:ea typeface="Microsoft JhengHei" panose="020B0604030504040204" pitchFamily="34" charset="-120"/>
                </a:rPr>
                <a:t>新加坡</a:t>
              </a:r>
              <a:endParaRPr lang="zh-TW" altLang="en-US" sz="1500" dirty="0">
                <a:solidFill>
                  <a:prstClr val="white"/>
                </a:solidFill>
                <a:latin typeface="Calibri" panose="020F0502020204030204"/>
                <a:ea typeface="Microsoft JhengHei" panose="020B0604030504040204" pitchFamily="34" charset="-120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7527570" y="3920264"/>
              <a:ext cx="947077" cy="252000"/>
            </a:xfrm>
            <a:prstGeom prst="rect">
              <a:avLst/>
            </a:prstGeom>
            <a:solidFill>
              <a:srgbClr val="00A19A">
                <a:alpha val="81961"/>
              </a:srgbClr>
            </a:solidFill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zh-TW" altLang="en-US" sz="1500" dirty="0" smtClean="0">
                  <a:solidFill>
                    <a:prstClr val="white"/>
                  </a:solidFill>
                  <a:latin typeface="+mj-ea"/>
                  <a:ea typeface="+mj-ea"/>
                </a:rPr>
                <a:t>美国</a:t>
              </a:r>
              <a:endParaRPr lang="en-US" altLang="zh-TW" sz="15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pic>
          <p:nvPicPr>
            <p:cNvPr id="71" name="圖片 70"/>
            <p:cNvPicPr>
              <a:picLocks noChangeAspect="1"/>
            </p:cNvPicPr>
            <p:nvPr/>
          </p:nvPicPr>
          <p:blipFill rotWithShape="1">
            <a:blip r:embed="rId13" cstate="screen"/>
            <a:srcRect l="9717" r="8794"/>
            <a:stretch>
              <a:fillRect/>
            </a:stretch>
          </p:blipFill>
          <p:spPr>
            <a:xfrm>
              <a:off x="5632498" y="4174891"/>
              <a:ext cx="817701" cy="49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文字方塊 71"/>
            <p:cNvSpPr txBox="1"/>
            <p:nvPr/>
          </p:nvSpPr>
          <p:spPr bwMode="auto">
            <a:xfrm>
              <a:off x="5632499" y="3904393"/>
              <a:ext cx="817700" cy="239065"/>
            </a:xfrm>
            <a:prstGeom prst="rect">
              <a:avLst/>
            </a:prstGeom>
            <a:noFill/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kumimoji="1" lang="zh-TW" altLang="en-US" sz="1300" dirty="0" smtClean="0">
                  <a:solidFill>
                    <a:schemeClr val="tx1"/>
                  </a:solidFill>
                  <a:latin typeface="+mj-ea"/>
                  <a:ea typeface="+mj-ea"/>
                </a:rPr>
                <a:t>泰国</a:t>
              </a:r>
              <a:endParaRPr kumimoji="1" lang="en-US" altLang="zh-TW" sz="13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橢圓 63"/>
            <p:cNvSpPr>
              <a:spLocks noChangeArrowheads="1"/>
            </p:cNvSpPr>
            <p:nvPr/>
          </p:nvSpPr>
          <p:spPr bwMode="auto">
            <a:xfrm>
              <a:off x="6004837" y="4701109"/>
              <a:ext cx="72000" cy="72000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round/>
            </a:ln>
          </p:spPr>
          <p:txBody>
            <a:bodyPr lIns="38963" tIns="38963" rIns="38963" bIns="38963" anchor="ctr"/>
            <a:lstStyle/>
            <a:p>
              <a:pPr algn="ctr">
                <a:defRPr/>
              </a:pPr>
              <a:endParaRPr lang="zh-TW" altLang="en-US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76" name="橢圓 71"/>
            <p:cNvSpPr>
              <a:spLocks noChangeArrowheads="1"/>
            </p:cNvSpPr>
            <p:nvPr/>
          </p:nvSpPr>
          <p:spPr bwMode="auto">
            <a:xfrm>
              <a:off x="6898412" y="4701109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38963" tIns="38963" rIns="38963" bIns="38963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77" name="橢圓 71"/>
            <p:cNvSpPr>
              <a:spLocks noChangeArrowheads="1"/>
            </p:cNvSpPr>
            <p:nvPr/>
          </p:nvSpPr>
          <p:spPr bwMode="auto">
            <a:xfrm>
              <a:off x="7954950" y="4701109"/>
              <a:ext cx="72000" cy="72000"/>
            </a:xfrm>
            <a:prstGeom prst="ellipse">
              <a:avLst/>
            </a:prstGeom>
            <a:solidFill>
              <a:srgbClr val="CC0066"/>
            </a:solidFill>
            <a:ln w="6350" algn="ctr">
              <a:noFill/>
              <a:round/>
            </a:ln>
          </p:spPr>
          <p:txBody>
            <a:bodyPr lIns="38963" tIns="38963" rIns="38963" bIns="38963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87" name="橢圓 53"/>
            <p:cNvSpPr>
              <a:spLocks noChangeArrowheads="1"/>
            </p:cNvSpPr>
            <p:nvPr/>
          </p:nvSpPr>
          <p:spPr bwMode="auto">
            <a:xfrm>
              <a:off x="7097819" y="4701109"/>
              <a:ext cx="72000" cy="72000"/>
            </a:xfrm>
            <a:prstGeom prst="ellipse">
              <a:avLst/>
            </a:prstGeom>
            <a:solidFill>
              <a:srgbClr val="FFC000"/>
            </a:solidFill>
            <a:ln w="6350" algn="ctr">
              <a:noFill/>
              <a:round/>
            </a:ln>
          </p:spPr>
          <p:txBody>
            <a:bodyPr lIns="38963" tIns="38963" rIns="38963" bIns="38963" anchor="ctr"/>
            <a:lstStyle/>
            <a:p>
              <a:pPr algn="ctr">
                <a:defRPr/>
              </a:pPr>
              <a:endParaRPr lang="zh-TW" altLang="en-US" sz="1200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7576218" y="4195558"/>
              <a:ext cx="864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zh-TW" altLang="en-US" sz="1200" dirty="0" smtClean="0">
                  <a:solidFill>
                    <a:schemeClr val="tx1"/>
                  </a:solidFill>
                  <a:latin typeface="+mj-ea"/>
                  <a:ea typeface="+mj-ea"/>
                </a:rPr>
                <a:t>美东</a:t>
              </a:r>
              <a:endParaRPr lang="zh-TW" altLang="en-US" sz="1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7576218" y="4444974"/>
              <a:ext cx="864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zh-TW" altLang="en-US" sz="1200" dirty="0" smtClean="0">
                  <a:solidFill>
                    <a:schemeClr val="tx1"/>
                  </a:solidFill>
                  <a:latin typeface="+mj-ea"/>
                  <a:ea typeface="+mj-ea"/>
                </a:rPr>
                <a:t>美西</a:t>
              </a:r>
              <a:endParaRPr lang="zh-TW" altLang="en-US" sz="1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4631933" y="4007086"/>
              <a:ext cx="719519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zh-TW" altLang="en-US" sz="1200" dirty="0" smtClean="0">
                  <a:solidFill>
                    <a:schemeClr val="tx1"/>
                  </a:solidFill>
                  <a:latin typeface="+mj-ea"/>
                  <a:ea typeface="+mj-ea"/>
                </a:rPr>
                <a:t>香港</a:t>
              </a:r>
              <a:endParaRPr lang="zh-TW" altLang="en-US" sz="1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4631933" y="4336057"/>
              <a:ext cx="719519" cy="2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963" tIns="38963" rIns="38963" bIns="38963" anchor="ctr"/>
            <a:lstStyle/>
            <a:p>
              <a:pPr algn="ctr">
                <a:defRPr/>
              </a:pPr>
              <a:r>
                <a:rPr lang="zh-TW" altLang="en-US" sz="1200" dirty="0" smtClean="0">
                  <a:solidFill>
                    <a:schemeClr val="tx1"/>
                  </a:solidFill>
                  <a:latin typeface="+mj-ea"/>
                  <a:ea typeface="+mj-ea"/>
                </a:rPr>
                <a:t>  上海*</a:t>
              </a:r>
              <a:endParaRPr lang="zh-TW" altLang="en-US" sz="12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96" name="橢圓 59"/>
            <p:cNvSpPr>
              <a:spLocks noChangeArrowheads="1"/>
            </p:cNvSpPr>
            <p:nvPr/>
          </p:nvSpPr>
          <p:spPr bwMode="auto">
            <a:xfrm>
              <a:off x="4156213" y="4701946"/>
              <a:ext cx="72000" cy="72000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round/>
            </a:ln>
          </p:spPr>
          <p:txBody>
            <a:bodyPr lIns="45720" rIns="45720" anchor="ctr"/>
            <a:lstStyle/>
            <a:p>
              <a:pPr algn="ctr">
                <a:defRPr/>
              </a:pPr>
              <a:endParaRPr lang="zh-TW" altLang="en-US">
                <a:solidFill>
                  <a:srgbClr val="7CCA62">
                    <a:lumMod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TKaiti"/>
              </a:endParaRPr>
            </a:p>
          </p:txBody>
        </p:sp>
      </p:grpSp>
      <p:sp>
        <p:nvSpPr>
          <p:cNvPr id="97" name="橢圓 96"/>
          <p:cNvSpPr/>
          <p:nvPr/>
        </p:nvSpPr>
        <p:spPr>
          <a:xfrm>
            <a:off x="3567235" y="2646981"/>
            <a:ext cx="118696" cy="1296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kumimoji="1" lang="zh-TW" altLang="en-US" sz="1500" b="0">
              <a:solidFill>
                <a:prstClr val="white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67475" y="6389154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b="0" dirty="0" smtClean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</a:t>
            </a:r>
            <a:r>
              <a:rPr lang="zh-TW" altLang="en-US" sz="1100" b="0" dirty="0" smtClean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与立讯集团策略合作</a:t>
            </a:r>
            <a:endParaRPr lang="zh-TW" altLang="en-US" sz="1100" b="0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/>
          <p:cNvSpPr>
            <a:spLocks noChangeArrowheads="1"/>
          </p:cNvSpPr>
          <p:nvPr/>
        </p:nvSpPr>
        <p:spPr bwMode="auto">
          <a:xfrm>
            <a:off x="1815614" y="188640"/>
            <a:ext cx="5841023" cy="7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1" tIns="37146" rIns="74291" bIns="37146">
            <a:spAutoFit/>
          </a:bodyPr>
          <a:lstStyle/>
          <a:p>
            <a:pPr algn="ctr" defTabSz="913130" eaLnBrk="1" hangingPunct="1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重大里程碑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cxnSp>
        <p:nvCxnSpPr>
          <p:cNvPr id="47" name="直線接點 44"/>
          <p:cNvCxnSpPr>
            <a:cxnSpLocks noChangeShapeType="1"/>
          </p:cNvCxnSpPr>
          <p:nvPr/>
        </p:nvCxnSpPr>
        <p:spPr bwMode="auto">
          <a:xfrm flipH="1" flipV="1">
            <a:off x="5169879" y="2266953"/>
            <a:ext cx="260838" cy="258763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21" y="1812495"/>
            <a:ext cx="1947496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字方塊 73"/>
          <p:cNvSpPr txBox="1">
            <a:spLocks noChangeArrowheads="1"/>
          </p:cNvSpPr>
          <p:nvPr/>
        </p:nvSpPr>
        <p:spPr bwMode="auto">
          <a:xfrm>
            <a:off x="3812930" y="4459566"/>
            <a:ext cx="26971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</a:rPr>
              <a:t>获得国家级博士后科研工作站</a:t>
            </a:r>
            <a:endParaRPr lang="zh-TW" altLang="en-US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1" name="直線接點 29"/>
          <p:cNvCxnSpPr/>
          <p:nvPr/>
        </p:nvCxnSpPr>
        <p:spPr bwMode="auto">
          <a:xfrm rot="16200000" flipH="1">
            <a:off x="3444631" y="4404337"/>
            <a:ext cx="527051" cy="30040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接點 30"/>
          <p:cNvCxnSpPr>
            <a:cxnSpLocks noChangeShapeType="1"/>
          </p:cNvCxnSpPr>
          <p:nvPr/>
        </p:nvCxnSpPr>
        <p:spPr bwMode="auto">
          <a:xfrm>
            <a:off x="3868617" y="4822825"/>
            <a:ext cx="2628000" cy="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線接點 32"/>
          <p:cNvCxnSpPr/>
          <p:nvPr/>
        </p:nvCxnSpPr>
        <p:spPr bwMode="auto">
          <a:xfrm rot="16200000" flipH="1">
            <a:off x="4717198" y="3290404"/>
            <a:ext cx="644525" cy="33117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接點 33"/>
          <p:cNvCxnSpPr>
            <a:cxnSpLocks noChangeShapeType="1"/>
          </p:cNvCxnSpPr>
          <p:nvPr/>
        </p:nvCxnSpPr>
        <p:spPr bwMode="auto">
          <a:xfrm>
            <a:off x="5200650" y="3778251"/>
            <a:ext cx="1872000" cy="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線接點 44"/>
          <p:cNvCxnSpPr>
            <a:cxnSpLocks noChangeShapeType="1"/>
          </p:cNvCxnSpPr>
          <p:nvPr/>
        </p:nvCxnSpPr>
        <p:spPr bwMode="auto">
          <a:xfrm flipH="1" flipV="1">
            <a:off x="4069375" y="3387725"/>
            <a:ext cx="117231" cy="247651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線接點 46"/>
          <p:cNvCxnSpPr>
            <a:cxnSpLocks noChangeShapeType="1"/>
          </p:cNvCxnSpPr>
          <p:nvPr/>
        </p:nvCxnSpPr>
        <p:spPr bwMode="auto">
          <a:xfrm flipH="1">
            <a:off x="2412027" y="3387725"/>
            <a:ext cx="1645627" cy="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線接點 49"/>
          <p:cNvCxnSpPr>
            <a:cxnSpLocks noChangeShapeType="1"/>
          </p:cNvCxnSpPr>
          <p:nvPr/>
        </p:nvCxnSpPr>
        <p:spPr bwMode="auto">
          <a:xfrm flipH="1" flipV="1">
            <a:off x="2834054" y="4573589"/>
            <a:ext cx="48358" cy="11430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線單箭頭接點 6"/>
          <p:cNvCxnSpPr>
            <a:cxnSpLocks noChangeShapeType="1"/>
          </p:cNvCxnSpPr>
          <p:nvPr/>
        </p:nvCxnSpPr>
        <p:spPr bwMode="auto">
          <a:xfrm flipV="1">
            <a:off x="1466795" y="1340772"/>
            <a:ext cx="5326019" cy="4713911"/>
          </a:xfrm>
          <a:prstGeom prst="straightConnector1">
            <a:avLst/>
          </a:prstGeom>
          <a:noFill/>
          <a:ln w="101600" algn="ctr">
            <a:gradFill>
              <a:gsLst>
                <a:gs pos="0">
                  <a:srgbClr val="009999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round/>
            <a:tailEnd type="arrow" w="med" len="med"/>
          </a:ln>
        </p:spPr>
      </p:cxnSp>
      <p:sp>
        <p:nvSpPr>
          <p:cNvPr id="13326" name="文字方塊 63"/>
          <p:cNvSpPr txBox="1">
            <a:spLocks noChangeArrowheads="1"/>
          </p:cNvSpPr>
          <p:nvPr/>
        </p:nvSpPr>
        <p:spPr bwMode="auto">
          <a:xfrm>
            <a:off x="1349226" y="3909054"/>
            <a:ext cx="812217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Y2010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27" name="文字方塊 64"/>
          <p:cNvSpPr txBox="1">
            <a:spLocks noChangeArrowheads="1"/>
          </p:cNvSpPr>
          <p:nvPr/>
        </p:nvSpPr>
        <p:spPr bwMode="auto">
          <a:xfrm>
            <a:off x="3812931" y="4232553"/>
            <a:ext cx="748812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Y2013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28" name="文字方塊 65"/>
          <p:cNvSpPr txBox="1">
            <a:spLocks noChangeArrowheads="1"/>
          </p:cNvSpPr>
          <p:nvPr/>
        </p:nvSpPr>
        <p:spPr bwMode="auto">
          <a:xfrm>
            <a:off x="2416423" y="2790279"/>
            <a:ext cx="720969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Y2014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29" name="文字方塊 66"/>
          <p:cNvSpPr txBox="1">
            <a:spLocks noChangeArrowheads="1"/>
          </p:cNvSpPr>
          <p:nvPr/>
        </p:nvSpPr>
        <p:spPr bwMode="auto">
          <a:xfrm>
            <a:off x="5213006" y="3236979"/>
            <a:ext cx="1021374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Y2015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30" name="文字方塊 67"/>
          <p:cNvSpPr txBox="1">
            <a:spLocks noChangeArrowheads="1"/>
          </p:cNvSpPr>
          <p:nvPr/>
        </p:nvSpPr>
        <p:spPr bwMode="auto">
          <a:xfrm>
            <a:off x="3508131" y="1673227"/>
            <a:ext cx="907074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Y2016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31" name="文字方塊 61"/>
          <p:cNvSpPr txBox="1">
            <a:spLocks noChangeArrowheads="1"/>
          </p:cNvSpPr>
          <p:nvPr/>
        </p:nvSpPr>
        <p:spPr bwMode="auto">
          <a:xfrm>
            <a:off x="1812683" y="5895975"/>
            <a:ext cx="697523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Y2002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5" name="直線接點 50"/>
          <p:cNvCxnSpPr>
            <a:cxnSpLocks noChangeShapeType="1"/>
          </p:cNvCxnSpPr>
          <p:nvPr/>
        </p:nvCxnSpPr>
        <p:spPr bwMode="auto">
          <a:xfrm flipH="1">
            <a:off x="1126884" y="4560888"/>
            <a:ext cx="1693985" cy="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3" name="文字方塊 65"/>
          <p:cNvSpPr txBox="1">
            <a:spLocks noChangeArrowheads="1"/>
          </p:cNvSpPr>
          <p:nvPr/>
        </p:nvSpPr>
        <p:spPr bwMode="auto">
          <a:xfrm>
            <a:off x="1763689" y="6213310"/>
            <a:ext cx="2143857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2005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802005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802005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802005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802005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80200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80200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80200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802005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20000"/>
              </a:spcBef>
              <a:buClrTx/>
              <a:buFont typeface="Wingdings 2" pitchFamily="18" charset="2"/>
              <a:buNone/>
              <a:defRPr/>
            </a:pPr>
            <a:r>
              <a:rPr lang="zh-CN" altLang="en-US" sz="1460" b="1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美特科技成立</a:t>
            </a:r>
            <a:endParaRPr lang="zh-CN" altLang="zh-TW" sz="1460" b="1" noProof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310" name="文字方塊 72"/>
          <p:cNvSpPr txBox="1">
            <a:spLocks noChangeArrowheads="1"/>
          </p:cNvSpPr>
          <p:nvPr/>
        </p:nvSpPr>
        <p:spPr bwMode="auto">
          <a:xfrm>
            <a:off x="1331640" y="4218637"/>
            <a:ext cx="2260639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375"/>
              </a:lnSpc>
              <a:buFont typeface="Wingdings 2" pitchFamily="18" charset="2"/>
              <a:buNone/>
            </a:pPr>
            <a:r>
              <a:rPr lang="zh-CN" altLang="en-US" sz="1400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二期厂房顺利投产</a:t>
            </a:r>
            <a:endParaRPr lang="zh-CN" altLang="zh-TW" sz="1400" noProof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311" name="文字方塊 74"/>
          <p:cNvSpPr txBox="1">
            <a:spLocks noChangeArrowheads="1"/>
          </p:cNvSpPr>
          <p:nvPr/>
        </p:nvSpPr>
        <p:spPr bwMode="auto">
          <a:xfrm>
            <a:off x="2403231" y="3066509"/>
            <a:ext cx="186690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375"/>
              </a:lnSpc>
              <a:buFont typeface="Wingdings 2" pitchFamily="18" charset="2"/>
              <a:buNone/>
            </a:pPr>
            <a:r>
              <a:rPr lang="zh-CN" altLang="en-US" sz="1400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导入全自动化生产线</a:t>
            </a:r>
            <a:endParaRPr lang="zh-CN" altLang="zh-TW" sz="1400" noProof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312" name="文字方塊 75"/>
          <p:cNvSpPr txBox="1">
            <a:spLocks noChangeArrowheads="1"/>
          </p:cNvSpPr>
          <p:nvPr/>
        </p:nvSpPr>
        <p:spPr bwMode="auto">
          <a:xfrm>
            <a:off x="5186632" y="3479869"/>
            <a:ext cx="2193681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375"/>
              </a:lnSpc>
              <a:buFont typeface="Wingdings 2" pitchFamily="18" charset="2"/>
              <a:buNone/>
            </a:pPr>
            <a:r>
              <a:rPr lang="en-US" altLang="zh-TW" sz="1400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MEMS</a:t>
            </a:r>
            <a:r>
              <a:rPr lang="zh-CN" altLang="en-US" sz="1400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产品线导入量产</a:t>
            </a:r>
            <a:endParaRPr lang="zh-CN" altLang="zh-TW" sz="1400" noProof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337" name="文字方塊 76"/>
          <p:cNvSpPr txBox="1">
            <a:spLocks noChangeArrowheads="1"/>
          </p:cNvSpPr>
          <p:nvPr/>
        </p:nvSpPr>
        <p:spPr bwMode="auto">
          <a:xfrm>
            <a:off x="3489081" y="1955803"/>
            <a:ext cx="238125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375"/>
              </a:lnSpc>
              <a:buFont typeface="Wingdings 2" pitchFamily="18" charset="2"/>
              <a:buNone/>
              <a:defRPr/>
            </a:pPr>
            <a:r>
              <a:rPr lang="zh-CN" altLang="en-US" sz="1400" noProof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立讯集团投资</a:t>
            </a:r>
            <a:r>
              <a:rPr lang="zh-CN" altLang="zh-TW" sz="1400" noProof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5.3</a:t>
            </a:r>
            <a:r>
              <a:rPr lang="zh-CN" altLang="en-US" sz="1400" noProof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亿控股</a:t>
            </a:r>
            <a:r>
              <a:rPr lang="zh-CN" altLang="zh-CN" sz="1400" noProof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51%</a:t>
            </a:r>
            <a:endParaRPr lang="zh-CN" altLang="zh-TW" sz="1400" noProof="1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2314" name="群組 91"/>
          <p:cNvGrpSpPr/>
          <p:nvPr/>
        </p:nvGrpSpPr>
        <p:grpSpPr bwMode="auto">
          <a:xfrm>
            <a:off x="1336000" y="5733257"/>
            <a:ext cx="499696" cy="485775"/>
            <a:chOff x="848544" y="4869160"/>
            <a:chExt cx="721250" cy="598560"/>
          </a:xfrm>
        </p:grpSpPr>
        <p:sp>
          <p:nvSpPr>
            <p:cNvPr id="76" name="橢圓 83"/>
            <p:cNvSpPr/>
            <p:nvPr/>
          </p:nvSpPr>
          <p:spPr bwMode="auto">
            <a:xfrm>
              <a:off x="1136198" y="5084329"/>
              <a:ext cx="169208" cy="17213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7148" rIns="37148" anchor="ctr"/>
            <a:lstStyle/>
            <a:p>
              <a:pPr algn="ctr" eaLnBrk="1" hangingPunct="1">
                <a:defRPr/>
              </a:pPr>
              <a:endParaRPr lang="zh-TW" altLang="en-US" sz="113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56" name="橢圓 89"/>
            <p:cNvSpPr>
              <a:spLocks noChangeArrowheads="1"/>
            </p:cNvSpPr>
            <p:nvPr/>
          </p:nvSpPr>
          <p:spPr bwMode="auto">
            <a:xfrm>
              <a:off x="920458" y="4941534"/>
              <a:ext cx="600690" cy="502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7148" rIns="37148" anchor="ctr"/>
            <a:lstStyle>
              <a:lvl1pPr defTabSz="913130" eaLnBrk="0" hangingPunct="0">
                <a:spcBef>
                  <a:spcPct val="75000"/>
                </a:spcBef>
                <a:buClr>
                  <a:schemeClr val="accent2"/>
                </a:buClr>
                <a:buFont typeface="Wingdings 2" pitchFamily="18" charset="2"/>
                <a:buChar char="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1680" indent="-285750" defTabSz="913130" eaLnBrk="0" hangingPunct="0"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1730" indent="-228600" defTabSz="91313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98930" indent="-228600" defTabSz="913130" eaLnBrk="0" hangingPunct="0">
                <a:spcBef>
                  <a:spcPct val="25000"/>
                </a:spcBef>
                <a:buClr>
                  <a:schemeClr val="accent2"/>
                </a:buClr>
                <a:buFont typeface="Wingdings 2" pitchFamily="18" charset="2"/>
                <a:buChar char="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6130" indent="-228600" defTabSz="913130" eaLnBrk="0" hangingPunct="0"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3330" indent="-228600" defTabSz="91313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0530" indent="-228600" defTabSz="91313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7730" indent="-228600" defTabSz="91313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4930" indent="-228600" defTabSz="91313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zh-TW" altLang="en-US" sz="1135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39" name="Picture 9" descr="MARK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58"/>
            <a:stretch>
              <a:fillRect/>
            </a:stretch>
          </p:blipFill>
          <p:spPr bwMode="auto">
            <a:xfrm>
              <a:off x="848544" y="4869160"/>
              <a:ext cx="721250" cy="59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9" name="橢圓 171"/>
          <p:cNvSpPr>
            <a:spLocks noChangeArrowheads="1"/>
          </p:cNvSpPr>
          <p:nvPr/>
        </p:nvSpPr>
        <p:spPr bwMode="auto">
          <a:xfrm>
            <a:off x="2850175" y="4676775"/>
            <a:ext cx="118696" cy="139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316" name="文字方塊 65"/>
          <p:cNvSpPr txBox="1">
            <a:spLocks noChangeArrowheads="1"/>
          </p:cNvSpPr>
          <p:nvPr/>
        </p:nvSpPr>
        <p:spPr bwMode="auto">
          <a:xfrm>
            <a:off x="2766274" y="5466775"/>
            <a:ext cx="1157654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375"/>
              </a:lnSpc>
              <a:buFont typeface="Wingdings 2" pitchFamily="18" charset="2"/>
              <a:buNone/>
            </a:pPr>
            <a:r>
              <a:rPr lang="zh-CN" altLang="en-US" sz="1400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搬迁于现址</a:t>
            </a:r>
            <a:endParaRPr lang="zh-CN" altLang="zh-TW" sz="1400" noProof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81" name="直線接點 61"/>
          <p:cNvCxnSpPr/>
          <p:nvPr/>
        </p:nvCxnSpPr>
        <p:spPr bwMode="auto">
          <a:xfrm>
            <a:off x="2369527" y="5330825"/>
            <a:ext cx="328246" cy="46513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線接點 30"/>
          <p:cNvCxnSpPr>
            <a:cxnSpLocks noChangeShapeType="1"/>
          </p:cNvCxnSpPr>
          <p:nvPr/>
        </p:nvCxnSpPr>
        <p:spPr bwMode="auto">
          <a:xfrm>
            <a:off x="2697774" y="5795963"/>
            <a:ext cx="1356946" cy="0"/>
          </a:xfrm>
          <a:prstGeom prst="line">
            <a:avLst/>
          </a:prstGeom>
          <a:noFill/>
          <a:ln w="6350" algn="ctr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文字方塊 61"/>
          <p:cNvSpPr txBox="1">
            <a:spLocks noChangeArrowheads="1"/>
          </p:cNvSpPr>
          <p:nvPr/>
        </p:nvSpPr>
        <p:spPr bwMode="auto">
          <a:xfrm>
            <a:off x="2767743" y="5184197"/>
            <a:ext cx="697523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Y2006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44" name="橢圓 171"/>
          <p:cNvSpPr>
            <a:spLocks noChangeArrowheads="1"/>
          </p:cNvSpPr>
          <p:nvPr/>
        </p:nvSpPr>
        <p:spPr bwMode="auto">
          <a:xfrm>
            <a:off x="3489082" y="4178305"/>
            <a:ext cx="118696" cy="138113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45" name="橢圓 171"/>
          <p:cNvSpPr>
            <a:spLocks noChangeArrowheads="1"/>
          </p:cNvSpPr>
          <p:nvPr/>
        </p:nvSpPr>
        <p:spPr bwMode="auto">
          <a:xfrm>
            <a:off x="2288934" y="5203826"/>
            <a:ext cx="118697" cy="139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46" name="橢圓 171"/>
          <p:cNvSpPr>
            <a:spLocks noChangeArrowheads="1"/>
          </p:cNvSpPr>
          <p:nvPr/>
        </p:nvSpPr>
        <p:spPr bwMode="auto">
          <a:xfrm>
            <a:off x="4802066" y="3036889"/>
            <a:ext cx="118696" cy="139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47" name="橢圓 171"/>
          <p:cNvSpPr>
            <a:spLocks noChangeArrowheads="1"/>
          </p:cNvSpPr>
          <p:nvPr/>
        </p:nvSpPr>
        <p:spPr bwMode="auto">
          <a:xfrm>
            <a:off x="4151435" y="3611563"/>
            <a:ext cx="118696" cy="139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348" name="橢圓 171"/>
          <p:cNvSpPr>
            <a:spLocks noChangeArrowheads="1"/>
          </p:cNvSpPr>
          <p:nvPr/>
        </p:nvSpPr>
        <p:spPr bwMode="auto">
          <a:xfrm>
            <a:off x="5383826" y="2497139"/>
            <a:ext cx="118697" cy="13811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9" name="Picture 6"/>
          <p:cNvPicPr>
            <a:picLocks noChangeArrowheads="1"/>
          </p:cNvPicPr>
          <p:nvPr/>
        </p:nvPicPr>
        <p:blipFill rotWithShape="1">
          <a:blip r:embed="rId3"/>
          <a:srcRect t="10621"/>
          <a:stretch>
            <a:fillRect/>
          </a:stretch>
        </p:blipFill>
        <p:spPr bwMode="auto">
          <a:xfrm>
            <a:off x="4056185" y="5375279"/>
            <a:ext cx="747346" cy="790575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</p:pic>
      <p:pic>
        <p:nvPicPr>
          <p:cNvPr id="90" name="Picture 4" descr="%e5%85%a8%e5%bb%a0%e6%95%88%e6%9e%9c%e5%9c%96%e5%89%af%e6%9c%ac[1]"/>
          <p:cNvPicPr>
            <a:picLocks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611560" y="4005064"/>
            <a:ext cx="747346" cy="788987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1460726" y="2852936"/>
            <a:ext cx="951034" cy="730251"/>
          </a:xfrm>
          <a:prstGeom prst="rect">
            <a:avLst/>
          </a:prstGeom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7148542" y="3372413"/>
            <a:ext cx="663819" cy="728663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3" name="直線接點 46"/>
          <p:cNvCxnSpPr>
            <a:cxnSpLocks noChangeShapeType="1"/>
          </p:cNvCxnSpPr>
          <p:nvPr/>
        </p:nvCxnSpPr>
        <p:spPr bwMode="auto">
          <a:xfrm flipH="1">
            <a:off x="3578470" y="2279651"/>
            <a:ext cx="1591408" cy="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330" name="Picture 2" descr="C:\Users\ce009772\AppData\Local\Microsoft\Windows\Temporary Internet Files\Content.Outlook\BR2ZM1GK\国家级博士后科研工作站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25355"/>
            <a:ext cx="94224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直線接點 32"/>
          <p:cNvCxnSpPr/>
          <p:nvPr/>
        </p:nvCxnSpPr>
        <p:spPr bwMode="auto">
          <a:xfrm rot="16200000" flipH="1">
            <a:off x="5847010" y="2266466"/>
            <a:ext cx="644525" cy="33117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32" name="文字方塊 75"/>
          <p:cNvSpPr txBox="1">
            <a:spLocks noChangeArrowheads="1"/>
          </p:cNvSpPr>
          <p:nvPr/>
        </p:nvSpPr>
        <p:spPr bwMode="auto">
          <a:xfrm>
            <a:off x="6299690" y="2441211"/>
            <a:ext cx="219368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313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ts val="1375"/>
              </a:lnSpc>
              <a:buFont typeface="Wingdings 2" pitchFamily="18" charset="2"/>
              <a:buNone/>
            </a:pPr>
            <a:r>
              <a:rPr lang="zh-CN" altLang="en-US" sz="1400" noProof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三期厂房建设</a:t>
            </a:r>
            <a:endParaRPr lang="zh-CN" altLang="zh-TW" sz="1400" noProof="1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橢圓 171"/>
          <p:cNvSpPr>
            <a:spLocks noChangeArrowheads="1"/>
          </p:cNvSpPr>
          <p:nvPr/>
        </p:nvSpPr>
        <p:spPr bwMode="auto">
          <a:xfrm>
            <a:off x="5931880" y="2012951"/>
            <a:ext cx="118697" cy="139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37148" rIns="37148" anchor="ctr"/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TW" altLang="en-US" sz="1135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直線接點 33"/>
          <p:cNvCxnSpPr>
            <a:cxnSpLocks noChangeShapeType="1"/>
          </p:cNvCxnSpPr>
          <p:nvPr/>
        </p:nvCxnSpPr>
        <p:spPr bwMode="auto">
          <a:xfrm>
            <a:off x="6337792" y="2762251"/>
            <a:ext cx="1592873" cy="0"/>
          </a:xfrm>
          <a:prstGeom prst="line">
            <a:avLst/>
          </a:prstGeom>
          <a:noFill/>
          <a:ln w="6350" algn="ctr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335" name="Picture 1" descr="C:\Users\ce010158\AppData\Roaming\Tencent\Users\65700305\QQ\WinTemp\RichOle\_RCD52R597%Z%FQQF3`MCM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/>
          <a:stretch>
            <a:fillRect/>
          </a:stretch>
        </p:blipFill>
        <p:spPr bwMode="auto">
          <a:xfrm>
            <a:off x="7825068" y="2429007"/>
            <a:ext cx="851389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文字方塊 66"/>
          <p:cNvSpPr txBox="1">
            <a:spLocks noChangeArrowheads="1"/>
          </p:cNvSpPr>
          <p:nvPr/>
        </p:nvSpPr>
        <p:spPr bwMode="auto">
          <a:xfrm>
            <a:off x="6299690" y="2180862"/>
            <a:ext cx="1021373" cy="3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 eaLnBrk="0" hangingPunct="0">
              <a:spcBef>
                <a:spcPct val="7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80" indent="-28575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7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9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Wingdings 2" pitchFamily="18" charset="2"/>
              <a:buChar char="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30" indent="-228600" defTabSz="913130" eaLnBrk="0" hangingPunct="0"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3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5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7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30" indent="-228600" defTabSz="91313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146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Y2017</a:t>
            </a:r>
            <a:endParaRPr lang="en-US" altLang="zh-TW" sz="14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2945424" y="188913"/>
            <a:ext cx="4218843" cy="72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1" tIns="37146" rIns="74291" bIns="37146">
            <a:spAutoFit/>
          </a:bodyPr>
          <a:lstStyle/>
          <a:p>
            <a:pPr defTabSz="1828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Calibri" panose="020F0502020204030204" pitchFamily="34" charset="0"/>
              </a:rPr>
              <a:t>立讯精密简介</a:t>
            </a:r>
            <a:endParaRPr lang="id-ID" altLang="zh-CN" sz="4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  <a:cs typeface="Calibri" panose="020F0502020204030204"/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716575" y="1125540"/>
            <a:ext cx="771085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latin typeface="+mn-ea"/>
                <a:ea typeface="+mn-ea"/>
              </a:rPr>
              <a:t>        </a:t>
            </a:r>
            <a:r>
              <a:rPr lang="zh-CN" altLang="en-US" sz="1800" b="0" dirty="0">
                <a:latin typeface="+mn-ea"/>
                <a:ea typeface="+mn-ea"/>
              </a:rPr>
              <a:t>立讯精密工业股份有限公司是一家技术导向公司，公司专注于连接线、连接器的研发、生产和销售，产品主要应用于</a:t>
            </a:r>
            <a:r>
              <a:rPr lang="en-US" altLang="zh-CN" sz="1800" b="0" dirty="0">
                <a:latin typeface="+mn-ea"/>
                <a:ea typeface="+mn-ea"/>
              </a:rPr>
              <a:t>3C</a:t>
            </a:r>
            <a:r>
              <a:rPr lang="zh-CN" altLang="en-US" sz="1800" b="0" dirty="0">
                <a:latin typeface="+mn-ea"/>
                <a:ea typeface="+mn-ea"/>
              </a:rPr>
              <a:t>（计算机、通讯、消费电子）和汽车、医疗等领域。</a:t>
            </a:r>
            <a:br>
              <a:rPr lang="zh-CN" altLang="en-US" sz="1800" b="0" dirty="0">
                <a:latin typeface="+mn-ea"/>
                <a:ea typeface="+mn-ea"/>
              </a:rPr>
            </a:br>
            <a:r>
              <a:rPr lang="zh-CN" altLang="en-US" sz="1800" b="0" dirty="0">
                <a:latin typeface="+mn-ea"/>
                <a:ea typeface="+mn-ea"/>
              </a:rPr>
              <a:t>        公司于</a:t>
            </a:r>
            <a:r>
              <a:rPr lang="en-US" altLang="zh-CN" sz="1800" b="0" dirty="0">
                <a:latin typeface="+mn-ea"/>
                <a:ea typeface="+mn-ea"/>
              </a:rPr>
              <a:t>2010</a:t>
            </a:r>
            <a:r>
              <a:rPr lang="zh-CN" altLang="en-US" sz="1800" b="0" dirty="0">
                <a:latin typeface="+mn-ea"/>
                <a:ea typeface="+mn-ea"/>
              </a:rPr>
              <a:t>年在深圳</a:t>
            </a:r>
            <a:r>
              <a:rPr lang="en-US" altLang="zh-CN" sz="1800" b="0" dirty="0">
                <a:latin typeface="+mn-ea"/>
                <a:ea typeface="+mn-ea"/>
              </a:rPr>
              <a:t>A</a:t>
            </a:r>
            <a:r>
              <a:rPr lang="zh-CN" altLang="en-US" sz="1800" b="0" dirty="0">
                <a:latin typeface="+mn-ea"/>
                <a:ea typeface="+mn-ea"/>
              </a:rPr>
              <a:t>股挂牌上市（股票代码 </a:t>
            </a:r>
            <a:r>
              <a:rPr lang="en-US" altLang="zh-CN" sz="1800" b="0" dirty="0">
                <a:latin typeface="+mn-ea"/>
                <a:ea typeface="+mn-ea"/>
              </a:rPr>
              <a:t>002475</a:t>
            </a:r>
            <a:r>
              <a:rPr lang="zh-CN" altLang="en-US" sz="1800" b="0" dirty="0">
                <a:latin typeface="+mn-ea"/>
                <a:ea typeface="+mn-ea"/>
              </a:rPr>
              <a:t>），市值：</a:t>
            </a:r>
            <a:r>
              <a:rPr lang="en-US" altLang="zh-CN" sz="1800" b="0" dirty="0">
                <a:latin typeface="+mn-ea"/>
                <a:ea typeface="+mn-ea"/>
              </a:rPr>
              <a:t>600</a:t>
            </a:r>
            <a:r>
              <a:rPr lang="zh-CN" altLang="en-US" sz="1800" b="0" dirty="0">
                <a:latin typeface="+mn-ea"/>
                <a:ea typeface="+mn-ea"/>
              </a:rPr>
              <a:t>亿人民币。总部位于东莞，</a:t>
            </a:r>
            <a:r>
              <a:rPr lang="en-US" altLang="zh-CN" sz="1800" b="0" dirty="0">
                <a:latin typeface="+mn-ea"/>
                <a:ea typeface="+mn-ea"/>
              </a:rPr>
              <a:t>25</a:t>
            </a:r>
            <a:r>
              <a:rPr lang="zh-CN" altLang="en-US" sz="1800" b="0" dirty="0">
                <a:latin typeface="+mn-ea"/>
                <a:ea typeface="+mn-ea"/>
              </a:rPr>
              <a:t>个子公司，全球职工</a:t>
            </a:r>
            <a:r>
              <a:rPr lang="en-US" altLang="zh-CN" sz="1800" b="0" dirty="0">
                <a:latin typeface="+mn-ea"/>
                <a:ea typeface="+mn-ea"/>
              </a:rPr>
              <a:t>45000</a:t>
            </a:r>
            <a:r>
              <a:rPr lang="zh-CN" altLang="en-US" sz="1800" b="0" dirty="0">
                <a:latin typeface="+mn-ea"/>
                <a:ea typeface="+mn-ea"/>
              </a:rPr>
              <a:t>余人。</a:t>
            </a:r>
            <a:br>
              <a:rPr lang="zh-CN" altLang="en-US" sz="2000" b="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endParaRPr lang="zh-CN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15385" r="1674" b="8929"/>
          <a:stretch>
            <a:fillRect/>
          </a:stretch>
        </p:blipFill>
        <p:spPr bwMode="auto">
          <a:xfrm>
            <a:off x="910004" y="2708920"/>
            <a:ext cx="7384073" cy="37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/>
          <p:cNvSpPr/>
          <p:nvPr/>
        </p:nvSpPr>
        <p:spPr>
          <a:xfrm>
            <a:off x="-975118" y="1051224"/>
            <a:ext cx="1298645" cy="17057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2400" b="0" dirty="0">
              <a:solidFill>
                <a:prstClr val="white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503856" y="2732122"/>
            <a:ext cx="2772000" cy="2772000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7925" tIns="38963" rIns="77925" bIns="3896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500" b="0" kern="0">
              <a:solidFill>
                <a:prstClr val="white"/>
              </a:solidFill>
              <a:latin typeface="Arial" panose="020B0604020202020204"/>
              <a:ea typeface="Microsoft JhengHe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8680"/>
                </a:solidFill>
                <a:latin typeface="+mj-ea"/>
              </a:rPr>
              <a:t>多元化产品发展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sp>
        <p:nvSpPr>
          <p:cNvPr id="48" name="圓角矩形 47"/>
          <p:cNvSpPr/>
          <p:nvPr/>
        </p:nvSpPr>
        <p:spPr bwMode="auto">
          <a:xfrm>
            <a:off x="3927206" y="1127718"/>
            <a:ext cx="6765474" cy="5259572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真实无线立体声蓝</a:t>
            </a:r>
            <a:r>
              <a:rPr lang="zh-CN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牙</a:t>
            </a: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耳机</a:t>
            </a:r>
            <a:endParaRPr lang="zh-TW" altLang="en-US" sz="2000" b="0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心律运动耳机</a:t>
            </a:r>
            <a:endParaRPr lang="zh-TW" altLang="en-US" sz="2000" b="0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智能 </a:t>
            </a:r>
            <a:r>
              <a:rPr lang="en-US" altLang="zh-TW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Wi-Fi </a:t>
            </a: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扬声器</a:t>
            </a:r>
            <a:endParaRPr lang="zh-TW" altLang="en-US" sz="2000" b="0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en-US" altLang="zh-TW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Wi-Fi </a:t>
            </a: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立体声扬声器</a:t>
            </a:r>
            <a:endParaRPr lang="zh-TW" altLang="en-US" sz="2000" b="0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蓝</a:t>
            </a:r>
            <a:r>
              <a:rPr lang="zh-CN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牙</a:t>
            </a: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辅听器</a:t>
            </a:r>
            <a:endParaRPr lang="zh-TW" altLang="en-US" sz="2000" b="0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无线充电行动电源</a:t>
            </a:r>
            <a:endParaRPr lang="en-US" altLang="zh-TW" sz="2000" b="0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  <a:p>
            <a:pPr marL="342900" indent="-342900">
              <a:lnSpc>
                <a:spcPct val="150000"/>
              </a:lnSpc>
              <a:buSzPct val="100000"/>
              <a:buBlip>
                <a:blip r:embed="rId1"/>
              </a:buBlip>
            </a:pPr>
            <a:r>
              <a:rPr lang="zh-TW" altLang="en-US" sz="2000" b="0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STKaiti"/>
              </a:rPr>
              <a:t>无线耳机充电盒</a:t>
            </a:r>
            <a:endParaRPr lang="en-US" altLang="zh-TW" sz="2000" b="0" dirty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STKaiti"/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2771800" y="1988840"/>
            <a:ext cx="1296000" cy="1296000"/>
          </a:xfrm>
          <a:prstGeom prst="ellipse">
            <a:avLst/>
          </a:prstGeom>
          <a:solidFill>
            <a:srgbClr val="00A19A">
              <a:alpha val="5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kumimoji="1" lang="en-US" altLang="zh-TW" sz="2400" b="0" dirty="0">
                <a:solidFill>
                  <a:prstClr val="white"/>
                </a:solidFill>
              </a:rPr>
              <a:t>2016</a:t>
            </a:r>
            <a:endParaRPr kumimoji="1" lang="en-US" altLang="zh-TW" sz="2400" b="0" dirty="0">
              <a:solidFill>
                <a:prstClr val="white"/>
              </a:solidFill>
            </a:endParaRPr>
          </a:p>
          <a:p>
            <a:pPr algn="ctr"/>
            <a:r>
              <a:rPr kumimoji="1" lang="en-US" altLang="zh-TW" sz="2400" b="0" dirty="0">
                <a:solidFill>
                  <a:prstClr val="white"/>
                </a:solidFill>
              </a:rPr>
              <a:t>2017</a:t>
            </a:r>
            <a:endParaRPr kumimoji="1" lang="zh-TW" altLang="en-US" sz="2400" b="0" dirty="0">
              <a:solidFill>
                <a:prstClr val="white"/>
              </a:solidFill>
            </a:endParaRPr>
          </a:p>
        </p:txBody>
      </p:sp>
      <p:pic>
        <p:nvPicPr>
          <p:cNvPr id="23" name="圖片版面配置區 10"/>
          <p:cNvPicPr/>
          <p:nvPr/>
        </p:nvPicPr>
        <p:blipFill rotWithShape="1">
          <a:blip r:embed="rId2"/>
          <a:srcRect l="31421" r="3592" b="3490"/>
          <a:stretch>
            <a:fillRect/>
          </a:stretch>
        </p:blipFill>
        <p:spPr>
          <a:xfrm>
            <a:off x="323528" y="2710977"/>
            <a:ext cx="2808000" cy="280625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8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 flipH="1">
            <a:off x="5693791" y="4380867"/>
            <a:ext cx="2543401" cy="226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8680"/>
                </a:solidFill>
                <a:latin typeface="+mj-ea"/>
              </a:rPr>
              <a:t>领先的技术</a:t>
            </a:r>
            <a:endParaRPr lang="zh-TW" altLang="en-US" dirty="0">
              <a:solidFill>
                <a:srgbClr val="008680"/>
              </a:solidFill>
              <a:latin typeface="+mj-ea"/>
            </a:endParaRPr>
          </a:p>
        </p:txBody>
      </p:sp>
      <p:pic>
        <p:nvPicPr>
          <p:cNvPr id="13" name="Picture 28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 flipH="1">
            <a:off x="5703290" y="1449748"/>
            <a:ext cx="2543401" cy="22588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271320" y="1043166"/>
            <a:ext cx="1881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家庭娱乐</a:t>
            </a:r>
            <a:endParaRPr lang="zh-TW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73232" y="1043166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l"/>
              <a:defRPr/>
            </a:pPr>
            <a:r>
              <a:rPr lang="zh-TW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行动通讯</a:t>
            </a:r>
            <a:r>
              <a:rPr lang="en-US" altLang="zh-TW" sz="1600" dirty="0" smtClean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TW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穿戴式科技</a:t>
            </a:r>
            <a:r>
              <a:rPr lang="en-US" altLang="zh-TW" sz="1600" dirty="0" smtClean="0">
                <a:solidFill>
                  <a:schemeClr val="accent1"/>
                </a:solidFill>
                <a:latin typeface="+mj-ea"/>
                <a:ea typeface="+mj-ea"/>
              </a:rPr>
              <a:t>/IOT</a:t>
            </a:r>
            <a:endParaRPr lang="zh-TW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71320" y="3913092"/>
            <a:ext cx="2117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个人</a:t>
            </a:r>
            <a:r>
              <a:rPr lang="en-US" altLang="zh-TW" sz="1600" dirty="0" smtClean="0">
                <a:solidFill>
                  <a:schemeClr val="accent1"/>
                </a:solidFill>
                <a:latin typeface="+mj-ea"/>
                <a:ea typeface="+mj-ea"/>
              </a:rPr>
              <a:t>/</a:t>
            </a:r>
            <a:r>
              <a:rPr lang="zh-TW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平板 计算机</a:t>
            </a:r>
            <a:endParaRPr lang="zh-TW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44208" y="3913092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en-US" sz="1600" dirty="0" smtClean="0">
                <a:solidFill>
                  <a:schemeClr val="accent1"/>
                </a:solidFill>
                <a:latin typeface="+mj-ea"/>
                <a:ea typeface="+mj-ea"/>
              </a:rPr>
              <a:t>医疗保健</a:t>
            </a:r>
            <a:endParaRPr lang="zh-TW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32" name="Picture 28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flipH="1">
            <a:off x="1338016" y="4380867"/>
            <a:ext cx="2543401" cy="226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338016" y="1449748"/>
            <a:ext cx="2543401" cy="226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2987823" y="2018935"/>
            <a:ext cx="3672408" cy="3642314"/>
            <a:chOff x="2979633" y="1491630"/>
            <a:chExt cx="2973525" cy="283984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633" y="1491630"/>
              <a:ext cx="2973525" cy="2839846"/>
            </a:xfrm>
            <a:prstGeom prst="rect">
              <a:avLst/>
            </a:prstGeom>
          </p:spPr>
        </p:pic>
        <p:grpSp>
          <p:nvGrpSpPr>
            <p:cNvPr id="24" name="群組 23"/>
            <p:cNvGrpSpPr/>
            <p:nvPr/>
          </p:nvGrpSpPr>
          <p:grpSpPr>
            <a:xfrm>
              <a:off x="3556211" y="2499742"/>
              <a:ext cx="1872208" cy="72000"/>
              <a:chOff x="3556211" y="2499742"/>
              <a:chExt cx="1872208" cy="72000"/>
            </a:xfrm>
          </p:grpSpPr>
          <p:cxnSp>
            <p:nvCxnSpPr>
              <p:cNvPr id="21" name="直線接點 20"/>
              <p:cNvCxnSpPr/>
              <p:nvPr/>
            </p:nvCxnSpPr>
            <p:spPr>
              <a:xfrm>
                <a:off x="3556211" y="2499742"/>
                <a:ext cx="187220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流程圖: 合併 22"/>
              <p:cNvSpPr/>
              <p:nvPr/>
            </p:nvSpPr>
            <p:spPr>
              <a:xfrm>
                <a:off x="4387548" y="2499742"/>
                <a:ext cx="108000" cy="72000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3734332" y="1967420"/>
              <a:ext cx="162095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0"/>
                </a:rPr>
                <a:t>核心能力</a:t>
              </a:r>
              <a:endParaRPr lang="zh-TW" altLang="en-US" sz="280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809700" y="2611896"/>
              <a:ext cx="1210588" cy="992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b="0" dirty="0" smtClean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0"/>
                </a:rPr>
                <a:t>电声</a:t>
              </a:r>
              <a:endParaRPr lang="en-US" altLang="zh-TW" sz="2000" b="0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0"/>
              </a:endParaRPr>
            </a:p>
            <a:p>
              <a:pPr algn="ctr"/>
              <a:r>
                <a:rPr lang="zh-TW" altLang="en-US" sz="2000" b="0" dirty="0" smtClean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0"/>
                </a:rPr>
                <a:t>无线技术</a:t>
              </a:r>
              <a:endParaRPr lang="en-US" altLang="zh-TW" sz="2000" b="0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0"/>
              </a:endParaRPr>
            </a:p>
            <a:p>
              <a:pPr algn="ctr"/>
              <a:r>
                <a:rPr lang="zh-TW" altLang="en-US" sz="2000" b="0" dirty="0" smtClean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0"/>
                </a:rPr>
                <a:t>软件</a:t>
              </a:r>
              <a:endParaRPr lang="en-US" altLang="zh-TW" sz="2000" b="0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0"/>
              </a:endParaRPr>
            </a:p>
            <a:p>
              <a:pPr algn="ctr"/>
              <a:r>
                <a:rPr lang="zh-TW" altLang="en-US" sz="2000" b="0" dirty="0" smtClean="0">
                  <a:solidFill>
                    <a:schemeClr val="bg1"/>
                  </a:solidFill>
                  <a:latin typeface="+mj-ea"/>
                  <a:ea typeface="+mj-ea"/>
                  <a:cs typeface="Arial Unicode MS" panose="020B0604020202020204" pitchFamily="34" charset="-120"/>
                </a:rPr>
                <a:t>电池</a:t>
              </a:r>
              <a:endParaRPr lang="zh-TW" altLang="en-US" sz="2000" b="0" dirty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" cstate="screen"/>
          <a:srcRect t="5181" r="553"/>
          <a:stretch>
            <a:fillRect/>
          </a:stretch>
        </p:blipFill>
        <p:spPr>
          <a:xfrm>
            <a:off x="0" y="-365759"/>
            <a:ext cx="9144000" cy="725114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 bwMode="auto">
          <a:xfrm>
            <a:off x="5504879" y="1959450"/>
            <a:ext cx="3452829" cy="1932505"/>
          </a:xfrm>
          <a:prstGeom prst="roundRect">
            <a:avLst>
              <a:gd name="adj" fmla="val 7722"/>
            </a:avLst>
          </a:prstGeom>
          <a:solidFill>
            <a:srgbClr val="FFFFFF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endParaRPr lang="zh-TW" altLang="en-US" sz="1200">
              <a:solidFill>
                <a:prstClr val="black"/>
              </a:solidFill>
              <a:ea typeface="STKaiti"/>
              <a:cs typeface="STKaiti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6147988" y="1723469"/>
            <a:ext cx="2166608" cy="51848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38963" tIns="38963" rIns="38963" bIns="38963" numCol="1" rtlCol="0" anchor="ctr" anchorCtr="0" compatLnSpc="1"/>
          <a:lstStyle/>
          <a:p>
            <a:pPr algn="ctr"/>
            <a:r>
              <a:rPr lang="en-US" altLang="zh-TW" sz="1800" dirty="0">
                <a:solidFill>
                  <a:prstClr val="white"/>
                </a:solidFill>
                <a:ea typeface="STKaiti"/>
                <a:cs typeface="STKaiti"/>
              </a:rPr>
              <a:t> </a:t>
            </a:r>
            <a:r>
              <a:rPr lang="en-US" altLang="zh-TW" sz="1800" dirty="0" smtClean="0">
                <a:solidFill>
                  <a:prstClr val="white"/>
                </a:solidFill>
                <a:ea typeface="STKaiti"/>
                <a:cs typeface="STKaiti"/>
              </a:rPr>
              <a:t>Earphone</a:t>
            </a:r>
            <a:endParaRPr lang="zh-TW" altLang="en-US" sz="1800" dirty="0">
              <a:solidFill>
                <a:prstClr val="white"/>
              </a:solidFill>
              <a:ea typeface="STKaiti"/>
              <a:cs typeface="STKaiti"/>
            </a:endParaRPr>
          </a:p>
        </p:txBody>
      </p:sp>
      <p:pic>
        <p:nvPicPr>
          <p:cNvPr id="4" name="Picture 18" descr="http://www.merry.com.tw/Product/ShowProductImage/EMC28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85940" y="2423176"/>
            <a:ext cx="795528" cy="9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125" y="2478393"/>
            <a:ext cx="771089" cy="7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5" descr="C:\Users\ho005414\Desktop\ALD1501_Earphone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19705" r="21857" b="15533"/>
          <a:stretch>
            <a:fillRect/>
          </a:stretch>
        </p:blipFill>
        <p:spPr bwMode="auto">
          <a:xfrm>
            <a:off x="7888109" y="2435528"/>
            <a:ext cx="692821" cy="82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5574329" y="3342628"/>
            <a:ext cx="982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音乐耳机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46747" y="3342628"/>
            <a:ext cx="982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消噪耳机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571427" y="3342628"/>
            <a:ext cx="14325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辅听耳机</a:t>
            </a:r>
            <a:r>
              <a:rPr lang="en-US" altLang="zh-TW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蓝</a:t>
            </a:r>
            <a:r>
              <a:rPr lang="zh-CN" altLang="en-US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牙</a:t>
            </a:r>
            <a:r>
              <a:rPr lang="en-US" altLang="zh-TW" sz="1400" b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lang="en-US" altLang="zh-TW" sz="1400" b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文字方塊 3"/>
          <p:cNvSpPr txBox="1">
            <a:spLocks noChangeArrowheads="1"/>
          </p:cNvSpPr>
          <p:nvPr/>
        </p:nvSpPr>
        <p:spPr bwMode="auto">
          <a:xfrm>
            <a:off x="8855579" y="6571293"/>
            <a:ext cx="282407" cy="186409"/>
          </a:xfrm>
          <a:prstGeom prst="rect">
            <a:avLst/>
          </a:prstGeom>
          <a:noFill/>
          <a:ln>
            <a:noFill/>
          </a:ln>
        </p:spPr>
        <p:txBody>
          <a:bodyPr wrap="none" lIns="77925" tIns="38963" rIns="77925" bIns="38963">
            <a:spAutoFit/>
          </a:bodyPr>
          <a:lstStyle>
            <a:lvl1pPr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26734D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fontAlgn="b">
              <a:defRPr/>
            </a:pPr>
            <a:r>
              <a:rPr lang="en-US" altLang="zh-TW" sz="700" b="0" dirty="0" smtClean="0">
                <a:solidFill>
                  <a:schemeClr val="bg1">
                    <a:lumMod val="50000"/>
                  </a:schemeClr>
                </a:solidFill>
                <a:ea typeface="STKaiti" charset="-120"/>
              </a:rPr>
              <a:t> </a:t>
            </a:r>
            <a:fld id="{61443529-B020-4877-8059-55D5506A4C9A}" type="slidenum">
              <a:rPr lang="en-US" altLang="zh-TW" sz="700" b="0" dirty="0" smtClean="0">
                <a:solidFill>
                  <a:schemeClr val="bg1">
                    <a:lumMod val="50000"/>
                  </a:schemeClr>
                </a:solidFill>
                <a:ea typeface="STKaiti" charset="-120"/>
              </a:rPr>
            </a:fld>
            <a:endParaRPr lang="zh-TW" altLang="en-US" sz="700" b="0" dirty="0" smtClean="0">
              <a:solidFill>
                <a:schemeClr val="bg1">
                  <a:lumMod val="50000"/>
                </a:schemeClr>
              </a:solidFill>
              <a:ea typeface="STKaiti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A2-001-006 R5 PowerPoint檔標準格式 (4to3)">
  <a:themeElements>
    <a:clrScheme name="0903">
      <a:dk1>
        <a:srgbClr val="008680"/>
      </a:dk1>
      <a:lt1>
        <a:sysClr val="window" lastClr="FFFFFF"/>
      </a:lt1>
      <a:dk2>
        <a:srgbClr val="776CC6"/>
      </a:dk2>
      <a:lt2>
        <a:srgbClr val="D8E6F8"/>
      </a:lt2>
      <a:accent1>
        <a:srgbClr val="00A19A"/>
      </a:accent1>
      <a:accent2>
        <a:srgbClr val="56C3ED"/>
      </a:accent2>
      <a:accent3>
        <a:srgbClr val="9FA0A0"/>
      </a:accent3>
      <a:accent4>
        <a:srgbClr val="C7E09C"/>
      </a:accent4>
      <a:accent5>
        <a:srgbClr val="FBE27E"/>
      </a:accent5>
      <a:accent6>
        <a:srgbClr val="F5A94A"/>
      </a:accent6>
      <a:hlink>
        <a:srgbClr val="0000FF"/>
      </a:hlink>
      <a:folHlink>
        <a:srgbClr val="800080"/>
      </a:folHlink>
    </a:clrScheme>
    <a:fontScheme name="0903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Microsoft JhengHei" panose="020B0604030504040204" pitchFamily="34" charset="-120"/>
            <a:ea typeface="Microsoft JhengHei" panose="020B0604030504040204" pitchFamily="34" charset="-12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QA2-001-006 R5 PowerPoint檔標準格式 (4to3)</Template>
  <TotalTime>0</TotalTime>
  <Words>2533</Words>
  <Application>WPS 演示</Application>
  <PresentationFormat>全屏显示(4:3)</PresentationFormat>
  <Paragraphs>407</Paragraphs>
  <Slides>27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PMingLiU</vt:lpstr>
      <vt:lpstr>Microsoft JhengHei</vt:lpstr>
      <vt:lpstr>STKaiti</vt:lpstr>
      <vt:lpstr>MingLiU</vt:lpstr>
      <vt:lpstr>STKaiti</vt:lpstr>
      <vt:lpstr>Segoe Print</vt:lpstr>
      <vt:lpstr>Wingdings 2</vt:lpstr>
      <vt:lpstr>Calibri</vt:lpstr>
      <vt:lpstr>Wingdings</vt:lpstr>
      <vt:lpstr>Arial</vt:lpstr>
      <vt:lpstr>Arial Unicode MS</vt:lpstr>
      <vt:lpstr>微软雅黑</vt:lpstr>
      <vt:lpstr>Arial Unicode MS</vt:lpstr>
      <vt:lpstr>Microsoft YaHei UI</vt:lpstr>
      <vt:lpstr>华文楷体</vt:lpstr>
      <vt:lpstr>Arial Unicode MS</vt:lpstr>
      <vt:lpstr>QA2-001-006 R5 PowerPoint檔標準格式 (4to3)</vt:lpstr>
      <vt:lpstr>美特科技(苏州)有限公司简介</vt:lpstr>
      <vt:lpstr>PowerPoint 演示文稿</vt:lpstr>
      <vt:lpstr>重点摘要</vt:lpstr>
      <vt:lpstr>全球据点</vt:lpstr>
      <vt:lpstr>PowerPoint 演示文稿</vt:lpstr>
      <vt:lpstr>PowerPoint 演示文稿</vt:lpstr>
      <vt:lpstr>多元化产品发展</vt:lpstr>
      <vt:lpstr>领先的技术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客户群及产品应用</vt:lpstr>
      <vt:lpstr>PowerPoint 演示文稿</vt:lpstr>
      <vt:lpstr>PowerPoint 演示文稿</vt:lpstr>
      <vt:lpstr>全自动化设备</vt:lpstr>
      <vt:lpstr>环保进程</vt:lpstr>
      <vt:lpstr>Appendix-Certificate</vt:lpstr>
      <vt:lpstr>招聘岗位</vt:lpstr>
      <vt:lpstr>招聘岗位</vt:lpstr>
      <vt:lpstr>晋升发展</vt:lpstr>
      <vt:lpstr>薪    酬</vt:lpstr>
      <vt:lpstr>福    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MECE Y2017 经营展望会议报告</dc:title>
  <dc:creator>Administrator</dc:creator>
  <cp:lastModifiedBy>“小王～～～～”</cp:lastModifiedBy>
  <cp:revision>678</cp:revision>
  <cp:lastPrinted>2017-12-15T05:02:00Z</cp:lastPrinted>
  <dcterms:created xsi:type="dcterms:W3CDTF">2017-12-06T05:07:00Z</dcterms:created>
  <dcterms:modified xsi:type="dcterms:W3CDTF">2019-11-18T03:49:12Z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